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58" r:id="rId4"/>
    <p:sldId id="259" r:id="rId5"/>
    <p:sldId id="260" r:id="rId6"/>
    <p:sldId id="317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942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4AD29-E9E8-EF53-2BDE-A50999510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A36289-9733-138A-EE51-DBE5BF48AA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71A736-9F41-371C-60D2-A1675A540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B1710D-754E-4F16-EE7C-BCB8554210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6517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4.png"/><Relationship Id="rId7" Type="http://schemas.openxmlformats.org/officeDocument/2006/relationships/slide" Target="../slides/slide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../slides/slide46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66391f0009f9652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MasterShapeName" descr="preencoded.png">
            <a:extLst>
              <a:ext uri="{FF2B5EF4-FFF2-40B4-BE49-F238E27FC236}">
                <a16:creationId xmlns:a16="http://schemas.microsoft.com/office/drawing/2014/main" id="{4CA3FD5C-738B-D025-A65A-26F6E02AF7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20" name="MasterShapeName" descr="preencoded.png">
            <a:extLst>
              <a:ext uri="{FF2B5EF4-FFF2-40B4-BE49-F238E27FC236}">
                <a16:creationId xmlns:a16="http://schemas.microsoft.com/office/drawing/2014/main" id="{23449B3A-3E62-4E06-B0DA-AF7ED5E09F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21" name="MasterShapeName" descr="preencoded.png">
            <a:extLst>
              <a:ext uri="{FF2B5EF4-FFF2-40B4-BE49-F238E27FC236}">
                <a16:creationId xmlns:a16="http://schemas.microsoft.com/office/drawing/2014/main" id="{D6A033B8-7152-E390-F500-4CE9BCB7311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4688" y="1545336"/>
            <a:ext cx="768096" cy="768096"/>
          </a:xfrm>
          <a:prstGeom prst="rect">
            <a:avLst/>
          </a:prstGeom>
        </p:spPr>
      </p:pic>
      <p:pic>
        <p:nvPicPr>
          <p:cNvPr id="22" name="MasterShapeName" descr="preencoded.png">
            <a:extLst>
              <a:ext uri="{FF2B5EF4-FFF2-40B4-BE49-F238E27FC236}">
                <a16:creationId xmlns:a16="http://schemas.microsoft.com/office/drawing/2014/main" id="{B94B7D14-E669-E10C-6312-7548D6F62F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4688" y="3520440"/>
            <a:ext cx="768096" cy="768096"/>
          </a:xfrm>
          <a:prstGeom prst="rect">
            <a:avLst/>
          </a:prstGeom>
        </p:spPr>
      </p:pic>
      <p:pic>
        <p:nvPicPr>
          <p:cNvPr id="23" name="MasterShapeName" descr="preencoded.png">
            <a:extLst>
              <a:ext uri="{FF2B5EF4-FFF2-40B4-BE49-F238E27FC236}">
                <a16:creationId xmlns:a16="http://schemas.microsoft.com/office/drawing/2014/main" id="{FF8716E3-44F3-10E4-1268-061E26F966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4688" y="4828032"/>
            <a:ext cx="768096" cy="768096"/>
          </a:xfrm>
          <a:prstGeom prst="rect">
            <a:avLst/>
          </a:prstGeom>
        </p:spPr>
      </p:pic>
      <p:sp>
        <p:nvSpPr>
          <p:cNvPr id="24" name="MasterShapeName">
            <a:extLst>
              <a:ext uri="{FF2B5EF4-FFF2-40B4-BE49-F238E27FC236}">
                <a16:creationId xmlns:a16="http://schemas.microsoft.com/office/drawing/2014/main" id="{A8B4FFC3-7683-2F0D-C776-F3C72CAA9A98}"/>
              </a:ext>
            </a:extLst>
          </p:cNvPr>
          <p:cNvSpPr/>
          <p:nvPr userDrawn="1"/>
        </p:nvSpPr>
        <p:spPr>
          <a:xfrm>
            <a:off x="5504688" y="1545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25" name="MasterShapeName">
            <a:extLst>
              <a:ext uri="{FF2B5EF4-FFF2-40B4-BE49-F238E27FC236}">
                <a16:creationId xmlns:a16="http://schemas.microsoft.com/office/drawing/2014/main" id="{AE830C33-BAE1-9779-A63C-5274DBAC6D1C}"/>
              </a:ext>
            </a:extLst>
          </p:cNvPr>
          <p:cNvSpPr/>
          <p:nvPr userDrawn="1"/>
        </p:nvSpPr>
        <p:spPr>
          <a:xfrm>
            <a:off x="5504688" y="352044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26" name="MasterShapeName">
            <a:extLst>
              <a:ext uri="{FF2B5EF4-FFF2-40B4-BE49-F238E27FC236}">
                <a16:creationId xmlns:a16="http://schemas.microsoft.com/office/drawing/2014/main" id="{02C8AB42-A7BE-56E4-2315-7EF5F2063F28}"/>
              </a:ext>
            </a:extLst>
          </p:cNvPr>
          <p:cNvSpPr/>
          <p:nvPr userDrawn="1"/>
        </p:nvSpPr>
        <p:spPr>
          <a:xfrm>
            <a:off x="5504688" y="4828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27" name="MasterShapeName?linknodeid=29f5a4914&amp;color=RGB(0,96,96)">
            <a:hlinkClick r:id="rId6" action="ppaction://hlinksldjump"/>
            <a:extLst>
              <a:ext uri="{FF2B5EF4-FFF2-40B4-BE49-F238E27FC236}">
                <a16:creationId xmlns:a16="http://schemas.microsoft.com/office/drawing/2014/main" id="{C6CF4868-4BEA-775B-44F0-973E36192E74}"/>
              </a:ext>
            </a:extLst>
          </p:cNvPr>
          <p:cNvSpPr/>
          <p:nvPr userDrawn="1"/>
        </p:nvSpPr>
        <p:spPr>
          <a:xfrm>
            <a:off x="6803136" y="16093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28" name="MasterShapeName?linknodeid=6f92f63d5&amp;color=RGB(0,96,96)">
            <a:hlinkClick r:id="rId7" action="ppaction://hlinksldjump"/>
            <a:extLst>
              <a:ext uri="{FF2B5EF4-FFF2-40B4-BE49-F238E27FC236}">
                <a16:creationId xmlns:a16="http://schemas.microsoft.com/office/drawing/2014/main" id="{A6561688-8A0B-6D3B-2D1C-3698D1BDE949}"/>
              </a:ext>
            </a:extLst>
          </p:cNvPr>
          <p:cNvSpPr/>
          <p:nvPr userDrawn="1"/>
        </p:nvSpPr>
        <p:spPr>
          <a:xfrm>
            <a:off x="6803136" y="367588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29" name="MasterShapeName?linknodeid=faf10edd1&amp;color=RGB(0,96,96)">
            <a:hlinkClick r:id="rId8" action="ppaction://hlinksldjump"/>
            <a:extLst>
              <a:ext uri="{FF2B5EF4-FFF2-40B4-BE49-F238E27FC236}">
                <a16:creationId xmlns:a16="http://schemas.microsoft.com/office/drawing/2014/main" id="{B151D91F-ABEC-B970-BA61-2A5FE2312812}"/>
              </a:ext>
            </a:extLst>
          </p:cNvPr>
          <p:cNvSpPr/>
          <p:nvPr userDrawn="1"/>
        </p:nvSpPr>
        <p:spPr>
          <a:xfrm>
            <a:off x="6803136" y="490118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MasterShapeName" descr="preencoded.png">
            <a:extLst>
              <a:ext uri="{FF2B5EF4-FFF2-40B4-BE49-F238E27FC236}">
                <a16:creationId xmlns:a16="http://schemas.microsoft.com/office/drawing/2014/main" id="{65085A63-ACB5-EF19-D3CC-7A50EFA570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20" name="MasterShapeName" descr="preencoded.png">
            <a:extLst>
              <a:ext uri="{FF2B5EF4-FFF2-40B4-BE49-F238E27FC236}">
                <a16:creationId xmlns:a16="http://schemas.microsoft.com/office/drawing/2014/main" id="{39C717D9-0BFB-5EB0-C792-64B337A72E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21" name="MasterShapeName" descr="preencoded.png">
            <a:extLst>
              <a:ext uri="{FF2B5EF4-FFF2-40B4-BE49-F238E27FC236}">
                <a16:creationId xmlns:a16="http://schemas.microsoft.com/office/drawing/2014/main" id="{2D93D853-FA60-9B11-6A60-721E11D79C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4688" y="2139696"/>
            <a:ext cx="768096" cy="768096"/>
          </a:xfrm>
          <a:prstGeom prst="rect">
            <a:avLst/>
          </a:prstGeom>
        </p:spPr>
      </p:pic>
      <p:pic>
        <p:nvPicPr>
          <p:cNvPr id="22" name="MasterShapeName" descr="preencoded.png">
            <a:extLst>
              <a:ext uri="{FF2B5EF4-FFF2-40B4-BE49-F238E27FC236}">
                <a16:creationId xmlns:a16="http://schemas.microsoft.com/office/drawing/2014/main" id="{11606D81-17B9-B3B4-1B33-01038BB4C31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4688" y="5250688"/>
            <a:ext cx="768096" cy="768096"/>
          </a:xfrm>
          <a:prstGeom prst="rect">
            <a:avLst/>
          </a:prstGeom>
        </p:spPr>
      </p:pic>
      <p:sp>
        <p:nvSpPr>
          <p:cNvPr id="23" name="MasterShapeName">
            <a:extLst>
              <a:ext uri="{FF2B5EF4-FFF2-40B4-BE49-F238E27FC236}">
                <a16:creationId xmlns:a16="http://schemas.microsoft.com/office/drawing/2014/main" id="{4B47E8E5-E221-3076-FC03-5EEAB21EBD56}"/>
              </a:ext>
            </a:extLst>
          </p:cNvPr>
          <p:cNvSpPr/>
          <p:nvPr userDrawn="1"/>
        </p:nvSpPr>
        <p:spPr>
          <a:xfrm>
            <a:off x="5504688" y="213360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24" name="MasterShapeName">
            <a:extLst>
              <a:ext uri="{FF2B5EF4-FFF2-40B4-BE49-F238E27FC236}">
                <a16:creationId xmlns:a16="http://schemas.microsoft.com/office/drawing/2014/main" id="{90350306-B51C-DACB-E1D4-FB053CB461E6}"/>
              </a:ext>
            </a:extLst>
          </p:cNvPr>
          <p:cNvSpPr/>
          <p:nvPr userDrawn="1"/>
        </p:nvSpPr>
        <p:spPr>
          <a:xfrm>
            <a:off x="5504688" y="524459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sz="2400" dirty="0"/>
          </a:p>
        </p:txBody>
      </p:sp>
      <p:sp>
        <p:nvSpPr>
          <p:cNvPr id="25" name="MasterShapeName?linknodeid=ba5d03531&amp;color=RGB(0,96,96)">
            <a:hlinkClick r:id="rId6" action="ppaction://hlinksldjump"/>
            <a:extLst>
              <a:ext uri="{FF2B5EF4-FFF2-40B4-BE49-F238E27FC236}">
                <a16:creationId xmlns:a16="http://schemas.microsoft.com/office/drawing/2014/main" id="{3AB66138-1B3C-2A84-B060-5DA282B26DB2}"/>
              </a:ext>
            </a:extLst>
          </p:cNvPr>
          <p:cNvSpPr/>
          <p:nvPr userDrawn="1"/>
        </p:nvSpPr>
        <p:spPr>
          <a:xfrm>
            <a:off x="6803136" y="213969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26" name="MasterShapeName?linknodeid=815abf6ea&amp;color=RGB(0,96,96)">
            <a:hlinkClick r:id="rId7" action="ppaction://hlinksldjump"/>
            <a:extLst>
              <a:ext uri="{FF2B5EF4-FFF2-40B4-BE49-F238E27FC236}">
                <a16:creationId xmlns:a16="http://schemas.microsoft.com/office/drawing/2014/main" id="{07A93904-FED9-44B3-E1A0-D692C93CC132}"/>
              </a:ext>
            </a:extLst>
          </p:cNvPr>
          <p:cNvSpPr/>
          <p:nvPr userDrawn="1"/>
        </p:nvSpPr>
        <p:spPr>
          <a:xfrm>
            <a:off x="6854950" y="54061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739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image" Target="../media/image164.png"/><Relationship Id="rId7" Type="http://schemas.openxmlformats.org/officeDocument/2006/relationships/image" Target="../media/image16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16.xml"/><Relationship Id="rId7" Type="http://schemas.openxmlformats.org/officeDocument/2006/relationships/slide" Target="slide3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2.xml"/><Relationship Id="rId5" Type="http://schemas.openxmlformats.org/officeDocument/2006/relationships/slide" Target="slide27.xml"/><Relationship Id="rId10" Type="http://schemas.openxmlformats.org/officeDocument/2006/relationships/slide" Target="slide47.xml"/><Relationship Id="rId4" Type="http://schemas.openxmlformats.org/officeDocument/2006/relationships/slide" Target="slide24.xml"/><Relationship Id="rId9" Type="http://schemas.openxmlformats.org/officeDocument/2006/relationships/slide" Target="slide4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6_BD#0fdaf2253?vcp=1&amp;pid=e196f9b38&amp;color=0,55,96&amp;vtp=1&amp;bt=1&amp;bbb=1&amp;hb=1"/>
          <p:cNvSpPr/>
          <p:nvPr/>
        </p:nvSpPr>
        <p:spPr>
          <a:xfrm>
            <a:off x="502920" y="3147523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若判断出四边形为平行四边形后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,需进一步判断四边形是否为矩形或菱形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,若为矩形则需进一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步判断是否为正方形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00" dirty="0"/>
          </a:p>
        </p:txBody>
      </p:sp>
      <p:pic>
        <p:nvPicPr>
          <p:cNvPr id="4" name="P_6_BD#0fdaf2253?vcp=1&amp;pid=e196f9b38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3179527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_1#2d542c819?vaa=1&amp;vcp=1&amp;vop=1&amp;pid=e196f9b38&amp;color=0,55,96&amp;mp=1&amp;vtp=1&amp;bt=1&amp;bbb=1&amp;hb=1"/>
              <p:cNvSpPr/>
              <p:nvPr/>
            </p:nvSpPr>
            <p:spPr>
              <a:xfrm>
                <a:off x="502920" y="2438006"/>
                <a:ext cx="10570464" cy="7725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(−4,3)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四点，若顺次连接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四点，则图形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的形状为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8_1#2d542c819?vaa=1&amp;vcp=1&amp;vop=1&amp;pid=e196f9b38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8006"/>
                <a:ext cx="10570464" cy="772541"/>
              </a:xfrm>
              <a:prstGeom prst="rect">
                <a:avLst/>
              </a:prstGeom>
              <a:blipFill>
                <a:blip r:embed="rId3"/>
                <a:stretch>
                  <a:fillRect l="-1384" r="-865" b="-16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0_1#2d542c819.blank?vaa=1&amp;vcp=1&amp;vop=1&amp;pid=e196f9b38&amp;color=0,55,96&amp;mp=1&amp;vpa=2&amp;vtp=1&amp;bbb=1"/>
          <p:cNvSpPr/>
          <p:nvPr/>
        </p:nvSpPr>
        <p:spPr>
          <a:xfrm>
            <a:off x="512445" y="2853549"/>
            <a:ext cx="1200150" cy="303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直角梯形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_1#2d542c819?vaa=1&amp;vcp=1&amp;vop=1&amp;pid=e196f9b38&amp;color=0,55,96&amp;vtp=1&amp;bbb=1&amp;hb=1"/>
              <p:cNvSpPr/>
              <p:nvPr/>
            </p:nvSpPr>
            <p:spPr>
              <a:xfrm>
                <a:off x="502920" y="3207625"/>
                <a:ext cx="10570464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=(6,2)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=(−9,−3)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≠0.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不平行.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.故四边形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为直角梯形.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_1#2d542c819?vaa=1&amp;vcp=1&amp;vop=1&amp;pid=e196f9b3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07625"/>
                <a:ext cx="10570464" cy="1293940"/>
              </a:xfrm>
              <a:prstGeom prst="rect">
                <a:avLst/>
              </a:prstGeom>
              <a:blipFill>
                <a:blip r:embed="rId4"/>
                <a:stretch>
                  <a:fillRect l="-1384" r="-577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fee0ea48?vcp=1&amp;pid=4fdf87537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忽视向量的夹角的范围致误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2_1#6b493afee?vaa=1&amp;vcp=1&amp;vop=1&amp;pid=afee0ea48&amp;color=0,55,96&amp;vtp=1&amp;bbb=1&amp;hb=1"/>
              <p:cNvSpPr/>
              <p:nvPr/>
            </p:nvSpPr>
            <p:spPr>
              <a:xfrm>
                <a:off x="502920" y="1183922"/>
                <a:ext cx="10570464" cy="89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[天津和平区2025高一检测]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2_1#6b493afee?vaa=1&amp;vcp=1&amp;vop=1&amp;pid=afee0ea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897255"/>
              </a:xfrm>
              <a:prstGeom prst="rect">
                <a:avLst/>
              </a:prstGeom>
              <a:blipFill>
                <a:blip r:embed="rId3"/>
                <a:stretch>
                  <a:fillRect l="-1384" r="-1096" b="-163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_1#6b493afee.bracket?vaa=1&amp;vcp=1&amp;vop=1&amp;pid=afee0ea48&amp;color=0,55,96&amp;vpa=3&amp;vtp=1"/>
          <p:cNvSpPr/>
          <p:nvPr/>
        </p:nvSpPr>
        <p:spPr>
          <a:xfrm>
            <a:off x="664845" y="180793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2_2#6b493afee.choices?vaa=1&amp;vcp=1&amp;vop=1&amp;pid=afee0ea48&amp;color=0,55,96&amp;vtp=1&amp;bbb=1"/>
              <p:cNvSpPr/>
              <p:nvPr/>
            </p:nvSpPr>
            <p:spPr>
              <a:xfrm>
                <a:off x="502920" y="2085304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55341" algn="l"/>
                    <a:tab pos="5583682" algn="l"/>
                    <a:tab pos="8413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2_2#6b493afee.choices?vaa=1&amp;vcp=1&amp;vop=1&amp;pid=afee0ea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85304"/>
                <a:ext cx="10570464" cy="525971"/>
              </a:xfrm>
              <a:prstGeom prst="rect">
                <a:avLst/>
              </a:prstGeom>
              <a:blipFill>
                <a:blip r:embed="rId4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3_1#6b493afee?vaa=1&amp;vcp=1&amp;vop=1&amp;pid=afee0ea48&amp;color=0,55,96&amp;vtp=1&amp;bbb=1"/>
              <p:cNvSpPr/>
              <p:nvPr/>
            </p:nvSpPr>
            <p:spPr>
              <a:xfrm>
                <a:off x="502920" y="2622006"/>
                <a:ext cx="10570464" cy="2891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【错因分析】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的范围不在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⟩∈[0,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)(提示:(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),满足题意)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13_1#6b493afee?vaa=1&amp;vcp=1&amp;vop=1&amp;pid=afee0ea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22006"/>
                <a:ext cx="10570464" cy="2891028"/>
              </a:xfrm>
              <a:prstGeom prst="rect">
                <a:avLst/>
              </a:prstGeom>
              <a:blipFill>
                <a:blip r:embed="rId5"/>
                <a:stretch>
                  <a:fillRect l="-1384" b="-29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05e4bd9da?vcp=1&amp;pid=afee0ea48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3179527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05e4bd9da?vcp=1&amp;pid=afee0ea48&amp;color=0,55,96&amp;vtp=1&amp;bt=1&amp;bbb=1&amp;hb=1"/>
              <p:cNvSpPr/>
              <p:nvPr/>
            </p:nvSpPr>
            <p:spPr>
              <a:xfrm>
                <a:off x="502920" y="3147523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在求向量夹角时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，要确保所求的夹角在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并且一方面要保证方程中三角函数同名，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另一方面要保证前后两角在相同的单调区间上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05e4bd9da?vcp=1&amp;pid=afee0ea48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47523"/>
                <a:ext cx="10570464" cy="773240"/>
              </a:xfrm>
              <a:prstGeom prst="rect">
                <a:avLst/>
              </a:prstGeom>
              <a:blipFill>
                <a:blip r:embed="rId4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_1#35e3cafbe?vaa=1&amp;vcp=1&amp;vop=1&amp;pid=afee0ea48&amp;color=0,55,96&amp;mp=1&amp;vtp=1&amp;bt=1&amp;bbb=1&amp;hb=1"/>
              <p:cNvSpPr/>
              <p:nvPr/>
            </p:nvSpPr>
            <p:spPr>
              <a:xfrm>
                <a:off x="502920" y="2416796"/>
                <a:ext cx="10570464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[广西百色2025高二开学考]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的顶点在坐标原点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，始边与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轴的非负半轴重合，点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(−3,−4)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𝑂𝑄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6_1#35e3cafbe?vaa=1&amp;vcp=1&amp;vop=1&amp;pid=afee0ea48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6796"/>
                <a:ext cx="10570464" cy="820547"/>
              </a:xfrm>
              <a:prstGeom prst="rect">
                <a:avLst/>
              </a:prstGeom>
              <a:blipFill>
                <a:blip r:embed="rId3"/>
                <a:stretch>
                  <a:fillRect l="-138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35e3cafbe.bracket?vaa=1&amp;vcp=1&amp;vop=1&amp;pid=afee0ea48&amp;color=0,55,96&amp;mp=1&amp;vpa=4&amp;vtp=1"/>
          <p:cNvSpPr/>
          <p:nvPr/>
        </p:nvSpPr>
        <p:spPr>
          <a:xfrm>
            <a:off x="6799390" y="296194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6_2#35e3cafbe.choices?vaa=1&amp;vcp=1&amp;vop=1&amp;pid=afee0ea48&amp;color=0,55,96&amp;vtp=1&amp;bbb=1"/>
              <p:cNvSpPr/>
              <p:nvPr/>
            </p:nvSpPr>
            <p:spPr>
              <a:xfrm>
                <a:off x="502920" y="3237217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452116" algn="l"/>
                    <a:tab pos="4866132" algn="l"/>
                    <a:tab pos="77246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6_2#35e3cafbe.choices?vaa=1&amp;vcp=1&amp;vop=1&amp;pid=afee0ea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37217"/>
                <a:ext cx="10570464" cy="471932"/>
              </a:xfrm>
              <a:prstGeom prst="rect">
                <a:avLst/>
              </a:prstGeom>
              <a:blipFill>
                <a:blip r:embed="rId4"/>
                <a:stretch>
                  <a:fillRect l="-138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7_1#35e3cafbe?vaa=1&amp;vcp=1&amp;vop=1&amp;pid=afee0ea48&amp;color=0,55,96&amp;vtp=1&amp;bbb=1&amp;hb=1"/>
              <p:cNvSpPr/>
              <p:nvPr/>
            </p:nvSpPr>
            <p:spPr>
              <a:xfrm>
                <a:off x="502920" y="3718927"/>
                <a:ext cx="10570464" cy="95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=(−3,−4)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𝑂𝑄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𝑂𝑄</m:t>
                            </m:r>
                          </m:e>
                        </m:acc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𝑂𝑄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𝑂𝑄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𝑂𝑄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7_1#35e3cafbe?vaa=1&amp;vcp=1&amp;vop=1&amp;pid=afee0ea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18927"/>
                <a:ext cx="10570464" cy="952500"/>
              </a:xfrm>
              <a:prstGeom prst="rect">
                <a:avLst/>
              </a:prstGeom>
              <a:blipFill>
                <a:blip r:embed="rId5"/>
                <a:stretch>
                  <a:fillRect l="-1384" r="-4210" b="-5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0_1#f7d916689?vcp=1&amp;vop=1&amp;pid=afee0ea48&amp;color=0,55,96&amp;vtp=1&amp;bt=1&amp;bbb=1"/>
              <p:cNvSpPr/>
              <p:nvPr/>
            </p:nvSpPr>
            <p:spPr>
              <a:xfrm>
                <a:off x="502920" y="140651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0_1#f7d916689?vcp=1&amp;vop=1&amp;pid=afee0ea4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0651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1_1#acad3a8c2?vcp=1&amp;vop=1&amp;pid=f7d916689&amp;color=0,55,96&amp;vtp=1&amp;bbb=1"/>
              <p:cNvSpPr/>
              <p:nvPr/>
            </p:nvSpPr>
            <p:spPr>
              <a:xfrm>
                <a:off x="502920" y="1820595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1_1#acad3a8c2?vcp=1&amp;vop=1&amp;pid=f7d916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20595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2_1#acad3a8c2?vcp=1&amp;vop=1&amp;pid=f7d916689&amp;color=0,55,96&amp;vtp=1&amp;bbb=1"/>
              <p:cNvSpPr/>
              <p:nvPr/>
            </p:nvSpPr>
            <p:spPr>
              <a:xfrm>
                <a:off x="502920" y="2193912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−1)+3(2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2_1#acad3a8c2?vcp=1&amp;vop=1&amp;pid=f7d916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93912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3_1#c24b9ccda?vcp=1&amp;vop=1&amp;pid=f7d916689&amp;color=0,55,96&amp;vtp=1&amp;bbb=1"/>
              <p:cNvSpPr/>
              <p:nvPr/>
            </p:nvSpPr>
            <p:spPr>
              <a:xfrm>
                <a:off x="502920" y="301757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3_1#c24b9ccda?vcp=1&amp;vop=1&amp;pid=f7d916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17570"/>
                <a:ext cx="10570464" cy="360680"/>
              </a:xfrm>
              <a:prstGeom prst="rect">
                <a:avLst/>
              </a:prstGeom>
              <a:blipFill>
                <a:blip r:embed="rId6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4_1#c24b9ccda?vcp=1&amp;vop=1&amp;pid=f7d916689&amp;color=0,55,96&amp;vtp=1&amp;bbb=1"/>
              <p:cNvSpPr/>
              <p:nvPr/>
            </p:nvSpPr>
            <p:spPr>
              <a:xfrm>
                <a:off x="502920" y="3390887"/>
                <a:ext cx="10570464" cy="2138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)=0+9=9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)=|2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24_1#c24b9ccda?vcp=1&amp;vop=1&amp;pid=f7d916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90887"/>
                <a:ext cx="10570464" cy="2138109"/>
              </a:xfrm>
              <a:prstGeom prst="rect">
                <a:avLst/>
              </a:prstGeom>
              <a:blipFill>
                <a:blip r:embed="rId7"/>
                <a:stretch>
                  <a:fillRect l="-1384" b="-3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7bc0b971?vcp=1&amp;pid=f918d8b12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67bc0b971?vcp=1&amp;pid=f918d8b12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24ff86535?vcp=1&amp;pid=67bc0b971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平面向量数量积的坐标表示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25_1#69021d6e9?vcp=1&amp;vop=1&amp;pid=24ff86535&amp;color=0,55,96&amp;vtp=1&amp;bbb=1"/>
              <p:cNvSpPr/>
              <p:nvPr/>
            </p:nvSpPr>
            <p:spPr>
              <a:xfrm>
                <a:off x="502920" y="177199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25_1#69021d6e9?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1995"/>
                <a:ext cx="10570464" cy="770255"/>
              </a:xfrm>
              <a:prstGeom prst="rect">
                <a:avLst/>
              </a:prstGeom>
              <a:blipFill>
                <a:blip r:embed="rId4"/>
                <a:stretch>
                  <a:fillRect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6_1#57124be09?vcp=1&amp;vop=1&amp;pid=69021d6e9&amp;color=0,55,96&amp;vtp=1&amp;bbb=1"/>
              <p:cNvSpPr/>
              <p:nvPr/>
            </p:nvSpPr>
            <p:spPr>
              <a:xfrm>
                <a:off x="502920" y="259178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26_1#57124be09?vcp=1&amp;vop=1&amp;pid=69021d6e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1780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7_1#57124be09?vcp=1&amp;vop=1&amp;pid=69021d6e9&amp;color=0,55,96&amp;vtp=1&amp;bbb=1"/>
              <p:cNvSpPr/>
              <p:nvPr/>
            </p:nvSpPr>
            <p:spPr>
              <a:xfrm>
                <a:off x="502920" y="2965097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=2(1,3)=(2,6)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=(2,5)−(1,3)=(1,2)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)=(2,6)⋅(1,2)=2×1+6×2=14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=2×(1×2+3×5)−2×(1+9)=14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7_1#57124be09?vcp=1&amp;vop=1&amp;pid=69021d6e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5097"/>
                <a:ext cx="10570464" cy="1608455"/>
              </a:xfrm>
              <a:prstGeom prst="rect">
                <a:avLst/>
              </a:prstGeom>
              <a:blipFill>
                <a:blip r:embed="rId6"/>
                <a:stretch>
                  <a:fillRect l="-138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8_1#484408034?vcp=1&amp;vop=1&amp;pid=69021d6e9&amp;color=0,55,96&amp;mp=1&amp;vtp=1&amp;bt=1&amp;bbb=1"/>
              <p:cNvSpPr/>
              <p:nvPr/>
            </p:nvSpPr>
            <p:spPr>
              <a:xfrm>
                <a:off x="502920" y="213301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8_1#484408034?vcp=1&amp;vop=1&amp;pid=69021d6e9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301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9_1#484408034?vcp=1&amp;vop=1&amp;pid=69021d6e9&amp;color=0,55,96&amp;vtp=1&amp;bbb=1"/>
              <p:cNvSpPr/>
              <p:nvPr/>
            </p:nvSpPr>
            <p:spPr>
              <a:xfrm>
                <a:off x="502920" y="250512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=(1,3)+2(2,5)=(5,13)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=(5,13)⋅(2,1)=5×2+13×1=23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=(1×2+3×1)+2×(2×2+5×1)=23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9_1#484408034?vcp=1&amp;vop=1&amp;pid=69021d6e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5125"/>
                <a:ext cx="10570464" cy="1189355"/>
              </a:xfrm>
              <a:prstGeom prst="rect">
                <a:avLst/>
              </a:prstGeom>
              <a:blipFill>
                <a:blip r:embed="rId4"/>
                <a:stretch>
                  <a:fillRect l="-57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30_1#69021d6e9?vcp=1&amp;vop=1&amp;pid=24ff86535&amp;color=0,55,96&amp;vtp=1&amp;bbb=1"/>
              <p:cNvSpPr/>
              <p:nvPr/>
            </p:nvSpPr>
            <p:spPr>
              <a:xfrm>
                <a:off x="502920" y="369892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方法一：（1）先求向量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的坐标，再求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2）先求向量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的坐标，再求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去括号后再代入坐标计算.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EX.30_1#69021d6e9?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8925"/>
                <a:ext cx="10570464" cy="1189355"/>
              </a:xfrm>
              <a:prstGeom prst="rect">
                <a:avLst/>
              </a:prstGeom>
              <a:blipFill>
                <a:blip r:embed="rId5"/>
                <a:stretch>
                  <a:fillRect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a1c87fbc?vcp=1&amp;pid=24ff86535&amp;color=0,55,96&amp;vtp=1&amp;bt=1&amp;bbb=1&amp;hb=1"/>
          <p:cNvSpPr/>
          <p:nvPr/>
        </p:nvSpPr>
        <p:spPr>
          <a:xfrm>
            <a:off x="502920" y="2311862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【方法总结】向量数量积运算的途径及注意点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1）进行向量的数量积运算，前提是牢记有关的运算法则和运算性质.解题时通常有两条途径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：一是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先将各向量用坐标表示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，直接进行数量积运算；二是先利用数量积的运算律将原式展开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，再依据已知条件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2）对于以图形为背景的向量数量积运算的题目，只需把握图形的特征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，看到题目中的直角条件要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敏锐地产生建系的想法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，并写出相应点的坐标即可求解.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1_1#0bca8497c?vaa=1&amp;vcp=1&amp;vop=1&amp;pid=24ff86535&amp;color=0,55,96&amp;mp=1&amp;vtp=1&amp;bt=1&amp;bbb=1"/>
              <p:cNvSpPr/>
              <p:nvPr/>
            </p:nvSpPr>
            <p:spPr>
              <a:xfrm>
                <a:off x="502920" y="294187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1_1#0bca8497c?vaa=1&amp;vcp=1&amp;vop=1&amp;pid=24ff8653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187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0bca8497c.bracket?vaa=1&amp;vcp=1&amp;vop=1&amp;pid=24ff86535&amp;color=0,55,96&amp;mp=1&amp;vpa=5&amp;vtp=1"/>
          <p:cNvSpPr/>
          <p:nvPr/>
        </p:nvSpPr>
        <p:spPr>
          <a:xfrm>
            <a:off x="5546408" y="302366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1_2#0bca8497c.choices?vaa=1&amp;vcp=1&amp;vop=1&amp;pid=24ff86535&amp;color=0,55,96&amp;vtp=1&amp;bbb=1"/>
              <p:cNvSpPr/>
              <p:nvPr/>
            </p:nvSpPr>
            <p:spPr>
              <a:xfrm>
                <a:off x="502920" y="3354437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6116" algn="l"/>
                    <a:tab pos="5386832" algn="l"/>
                    <a:tab pos="80675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1_2#0bca8497c.choices?vaa=1&amp;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54437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0bca8497c?vaa=1&amp;vcp=1&amp;vop=1&amp;pid=24ff86535&amp;color=0,55,96&amp;vtp=1&amp;bbb=1"/>
              <p:cNvSpPr/>
              <p:nvPr/>
            </p:nvSpPr>
            <p:spPr>
              <a:xfrm>
                <a:off x="502920" y="3757027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)=(−2,1)⋅(1,3)=−2+3=1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2_1#0bca8497c?vaa=1&amp;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57027"/>
                <a:ext cx="10570464" cy="363665"/>
              </a:xfrm>
              <a:prstGeom prst="rect">
                <a:avLst/>
              </a:prstGeom>
              <a:blipFill>
                <a:blip r:embed="rId5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5bed3ff3c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5bed3ff3c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4" name="C_1_BD#5bed3ff3c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向量的数量积与三角恒等变换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5_1#ad3e805b1?vaa=1&amp;vcp=1&amp;vop=1&amp;pid=24ff86535&amp;color=0,55,96&amp;vtp=1&amp;bt=1&amp;bbb=1&amp;hb=1"/>
              <p:cNvSpPr/>
              <p:nvPr/>
            </p:nvSpPr>
            <p:spPr>
              <a:xfrm>
                <a:off x="502920" y="1139494"/>
                <a:ext cx="10570464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是腰长为2的等腰直角三角形，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是斜边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5_1#ad3e805b1?vaa=1&amp;vcp=1&amp;vop=1&amp;pid=24ff86535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39494"/>
                <a:ext cx="10570464" cy="871347"/>
              </a:xfrm>
              <a:prstGeom prst="rect">
                <a:avLst/>
              </a:prstGeom>
              <a:blipFill>
                <a:blip r:embed="rId3"/>
                <a:stretch>
                  <a:fillRect l="-1384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ad3e805b1.bracket?vaa=1&amp;vcp=1&amp;vop=1&amp;pid=24ff86535&amp;color=0,55,96&amp;vpa=6&amp;vtp=1"/>
          <p:cNvSpPr/>
          <p:nvPr/>
        </p:nvSpPr>
        <p:spPr>
          <a:xfrm>
            <a:off x="1652715" y="174217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5_2#ad3e805b1.choices?vaa=1&amp;vcp=1&amp;vop=1&amp;pid=24ff86535&amp;color=0,55,96&amp;vtp=1&amp;bbb=1"/>
              <p:cNvSpPr/>
              <p:nvPr/>
            </p:nvSpPr>
            <p:spPr>
              <a:xfrm>
                <a:off x="502920" y="2020366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82316" algn="l"/>
                    <a:tab pos="5539232" algn="l"/>
                    <a:tab pos="82961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35_2#ad3e805b1.choices?vaa=1&amp;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20366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6_1#ad3e805b1?vaa=1&amp;vcp=1&amp;vop=1&amp;pid=24ff86535&amp;color=0,55,96&amp;vtp=1&amp;bbb=1&amp;hb=1"/>
              <p:cNvSpPr/>
              <p:nvPr/>
            </p:nvSpPr>
            <p:spPr>
              <a:xfrm>
                <a:off x="502920" y="2561767"/>
                <a:ext cx="10570464" cy="127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为坐标原点建立平面直角坐标系，则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，则由中点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坐标公式得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6_1#ad3e805b1?vaa=1&amp;vcp=1&amp;vop=1&amp;pid=24ff8653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61767"/>
                <a:ext cx="10570464" cy="1270000"/>
              </a:xfrm>
              <a:prstGeom prst="rect">
                <a:avLst/>
              </a:prstGeom>
              <a:blipFill>
                <a:blip r:embed="rId5"/>
                <a:stretch>
                  <a:fillRect l="-1384" r="-231" b="-6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36_2#ad3e805b1?vaa=1&amp;vcp=1&amp;vop=1&amp;pid=24ff86535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6" y="3967720"/>
            <a:ext cx="162763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39_1#f14ce6539?vaa=1&amp;vcp=1&amp;vop=1&amp;pid=24ff86535&amp;color=0,55,96&amp;vtp=1&amp;bt=1&amp;bbb=1&amp;hb=1"/>
              <p:cNvSpPr/>
              <p:nvPr/>
            </p:nvSpPr>
            <p:spPr>
              <a:xfrm>
                <a:off x="502920" y="3020395"/>
                <a:ext cx="10570464" cy="1028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39_1#f14ce6539?vaa=1&amp;vcp=1&amp;vop=1&amp;pid=24ff86535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20395"/>
                <a:ext cx="10570464" cy="1028446"/>
              </a:xfrm>
              <a:prstGeom prst="rect">
                <a:avLst/>
              </a:prstGeom>
              <a:blipFill>
                <a:blip r:embed="rId3"/>
                <a:stretch>
                  <a:fillRect l="-1384" b="-13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41_1#f14ce6539?vaa=1&amp;vcp=1&amp;vop=1&amp;pid=24ff86535&amp;color=0,55,96&amp;mp=1&amp;vtp=1&amp;bt=1&amp;bbb=1"/>
              <p:cNvSpPr/>
              <p:nvPr/>
            </p:nvSpPr>
            <p:spPr>
              <a:xfrm>
                <a:off x="502920" y="1611426"/>
                <a:ext cx="10570464" cy="3637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×3×4=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41_1#f14ce6539?vaa=1&amp;vcp=1&amp;vop=1&amp;pid=24ff8653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11426"/>
                <a:ext cx="10570464" cy="3637534"/>
              </a:xfrm>
              <a:prstGeom prst="rect">
                <a:avLst/>
              </a:prstGeom>
              <a:blipFill>
                <a:blip r:embed="rId3"/>
                <a:stretch>
                  <a:fillRect l="-1384" b="-2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AS.41_2#f14ce6539?htil=1&amp;vaa=1&amp;vcp=1&amp;vop=1&amp;pid=24ff86535&amp;color=0,55,96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1729" y="2037574"/>
            <a:ext cx="128016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S.41_3#f14ce6539?htil=1&amp;vaa=1&amp;vcp=1&amp;vop=1&amp;pid=24ff86535&amp;color=0,55,96&amp;vtp=1&amp;bt=1&amp;bbb=1&amp;hs=1"/>
              <p:cNvSpPr/>
              <p:nvPr/>
            </p:nvSpPr>
            <p:spPr>
              <a:xfrm>
                <a:off x="502920" y="1973566"/>
                <a:ext cx="9153144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轴建立平面直角坐标系，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6_AS.41_3#f14ce6539?htil=1&amp;vaa=1&amp;vcp=1&amp;vop=1&amp;pid=24ff86535&amp;color=0,55,96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73566"/>
                <a:ext cx="9153144" cy="363855"/>
              </a:xfrm>
              <a:prstGeom prst="rect">
                <a:avLst/>
              </a:prstGeom>
              <a:blipFill>
                <a:blip r:embed="rId4"/>
                <a:stretch>
                  <a:fillRect l="-159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41_4#f14ce6539?htil=1&amp;vaa=1&amp;vcp=1&amp;vop=1&amp;pid=24ff86535&amp;color=0,55,96&amp;vtp=1&amp;bbb=1&amp;hb=1&amp;hs=1"/>
              <p:cNvSpPr/>
              <p:nvPr/>
            </p:nvSpPr>
            <p:spPr>
              <a:xfrm>
                <a:off x="502920" y="2345676"/>
                <a:ext cx="9153144" cy="938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6_AS.41_4#f14ce6539?htil=1&amp;vaa=1&amp;vcp=1&amp;vop=1&amp;pid=24ff86535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45676"/>
                <a:ext cx="9153144" cy="938784"/>
              </a:xfrm>
              <a:prstGeom prst="rect">
                <a:avLst/>
              </a:prstGeom>
              <a:blipFill>
                <a:blip r:embed="rId5"/>
                <a:stretch>
                  <a:fillRect l="-159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42_1#f14ce6539?vaa=1&amp;vcp=1&amp;vop=1&amp;pid=24ff86535&amp;color=0,55,96&amp;vtp=1&amp;bbb=1"/>
              <p:cNvSpPr/>
              <p:nvPr/>
            </p:nvSpPr>
            <p:spPr>
              <a:xfrm>
                <a:off x="502920" y="4406124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B_6_AN.42_1#f14ce6539?vaa=1&amp;vcp=1&amp;vop=1&amp;pid=24ff865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06124"/>
                <a:ext cx="10570464" cy="482600"/>
              </a:xfrm>
              <a:prstGeom prst="rect">
                <a:avLst/>
              </a:prstGeom>
              <a:blipFill>
                <a:blip r:embed="rId6"/>
                <a:stretch>
                  <a:fillRect l="-1499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41_4#f14ce6539?htil=1&amp;vaa=1&amp;vcp=1&amp;vop=1&amp;pid=24ff86535&amp;color=0,55,96&amp;vtp=1&amp;bbb=1&amp;hb=1&amp;hs=1">
                <a:extLst>
                  <a:ext uri="{FF2B5EF4-FFF2-40B4-BE49-F238E27FC236}">
                    <a16:creationId xmlns:a16="http://schemas.microsoft.com/office/drawing/2014/main" id="{0DD56650-CA88-1292-5FE2-362299A5C5C7}"/>
                  </a:ext>
                </a:extLst>
              </p:cNvPr>
              <p:cNvSpPr/>
              <p:nvPr/>
            </p:nvSpPr>
            <p:spPr>
              <a:xfrm>
                <a:off x="503995" y="3284460"/>
                <a:ext cx="10572016" cy="1110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B_6_AS.41_4#f14ce6539?htil=1&amp;vaa=1&amp;vcp=1&amp;vop=1&amp;pid=24ff86535&amp;color=0,55,96&amp;vtp=1&amp;bbb=1&amp;hb=1&amp;hs=1">
                <a:extLst>
                  <a:ext uri="{FF2B5EF4-FFF2-40B4-BE49-F238E27FC236}">
                    <a16:creationId xmlns:a16="http://schemas.microsoft.com/office/drawing/2014/main" id="{0DD56650-CA88-1292-5FE2-362299A5C5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3284460"/>
                <a:ext cx="10572016" cy="1110234"/>
              </a:xfrm>
              <a:prstGeom prst="rect">
                <a:avLst/>
              </a:prstGeom>
              <a:blipFill>
                <a:blip r:embed="rId7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d0b09f86?vcp=1&amp;pid=67bc0b971&amp;color=97,97,244&amp;vtp=1&amp;bt=1&amp;bbb=1"/>
          <p:cNvSpPr/>
          <p:nvPr/>
        </p:nvSpPr>
        <p:spPr>
          <a:xfrm>
            <a:off x="502920" y="792000"/>
            <a:ext cx="10570464" cy="400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向量的模及应用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43_1#12b70492a?vaa=1&amp;vcp=1&amp;vop=1&amp;pid=6d0b09f86&amp;color=0,55,96&amp;vtp=1&amp;bbb=1&amp;hb=1"/>
              <p:cNvSpPr/>
              <p:nvPr/>
            </p:nvSpPr>
            <p:spPr>
              <a:xfrm>
                <a:off x="502920" y="1239991"/>
                <a:ext cx="10570464" cy="75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[辽宁沈阳2025高一月考]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43_1#12b70492a?vaa=1&amp;vcp=1&amp;vop=1&amp;pid=6d0b09f8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9991"/>
                <a:ext cx="10570464" cy="757555"/>
              </a:xfrm>
              <a:prstGeom prst="rect">
                <a:avLst/>
              </a:prstGeom>
              <a:blipFill>
                <a:blip r:embed="rId3"/>
                <a:stretch>
                  <a:fillRect l="-1384" t="-1600" r="-288" b="-1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45_1#12b70492a.bracket?vaa=1&amp;vcp=1&amp;vop=1&amp;pid=6d0b09f86&amp;color=0,55,96&amp;vpa=8&amp;vtp=1"/>
          <p:cNvSpPr/>
          <p:nvPr/>
        </p:nvSpPr>
        <p:spPr>
          <a:xfrm>
            <a:off x="1598295" y="172329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43_2#12b70492a.choices?vaa=1&amp;vcp=1&amp;vop=1&amp;pid=6d0b09f86&amp;color=0,55,96&amp;vtp=1&amp;bbb=1"/>
              <p:cNvSpPr/>
              <p:nvPr/>
            </p:nvSpPr>
            <p:spPr>
              <a:xfrm>
                <a:off x="502920" y="2001927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855341" algn="l"/>
                    <a:tab pos="5685282" algn="l"/>
                    <a:tab pos="82231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43_2#12b70492a.choices?vaa=1&amp;vcp=1&amp;vop=1&amp;pid=6d0b09f8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01927"/>
                <a:ext cx="10570464" cy="391859"/>
              </a:xfrm>
              <a:prstGeom prst="rect">
                <a:avLst/>
              </a:prstGeom>
              <a:blipFill>
                <a:blip r:embed="rId4"/>
                <a:stretch>
                  <a:fillRect l="-1384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44_1#12b70492a?vaa=1&amp;vcp=1&amp;vop=1&amp;pid=6d0b09f86&amp;color=0,55,96&amp;vtp=1&amp;bbb=1"/>
              <p:cNvSpPr/>
              <p:nvPr/>
            </p:nvSpPr>
            <p:spPr>
              <a:xfrm>
                <a:off x="502920" y="2436775"/>
                <a:ext cx="10570464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∴−4−2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44_1#12b70492a?vaa=1&amp;vcp=1&amp;vop=1&amp;pid=6d0b09f8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6775"/>
                <a:ext cx="10570464" cy="1570355"/>
              </a:xfrm>
              <a:prstGeom prst="rect">
                <a:avLst/>
              </a:prstGeom>
              <a:blipFill>
                <a:blip r:embed="rId5"/>
                <a:stretch>
                  <a:fillRect l="-1384" b="-8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6_BD#eb1925c45?vcp=1&amp;pid=6d0b09f86&amp;color=0,55,96&amp;vtp=1&amp;bbb=1&amp;hb=1"/>
              <p:cNvSpPr/>
              <p:nvPr/>
            </p:nvSpPr>
            <p:spPr>
              <a:xfrm>
                <a:off x="502920" y="4074149"/>
                <a:ext cx="10570464" cy="16169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（1）用字母表示的向量的模的运算：利用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将向量模的运算转化为向量与向</a:t>
                </a:r>
                <a:endParaRPr lang="en-US" altLang="zh-CN" sz="1800" b="0" i="0" dirty="0">
                  <a:solidFill>
                    <a:srgbClr val="00376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量的数量积的问题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（2）用坐标表示的向量的模的运算：若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P_6_BD#eb1925c45?vcp=1&amp;pid=6d0b09f8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074149"/>
                <a:ext cx="10570464" cy="1616901"/>
              </a:xfrm>
              <a:prstGeom prst="rect">
                <a:avLst/>
              </a:prstGeom>
              <a:blipFill>
                <a:blip r:embed="rId6"/>
                <a:stretch>
                  <a:fillRect l="-1384" r="-115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7_1#f20faabf5?vaa=1&amp;vcp=1&amp;vop=1&amp;pid=6d0b09f86&amp;color=0,55,96&amp;mp=1&amp;vtp=1&amp;bt=1&amp;bbb=1"/>
              <p:cNvSpPr/>
              <p:nvPr/>
            </p:nvSpPr>
            <p:spPr>
              <a:xfrm>
                <a:off x="502920" y="2154763"/>
                <a:ext cx="1064183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[江苏南通2024调研]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反向共线，则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7_1#f20faabf5?vaa=1&amp;vcp=1&amp;vop=1&amp;pid=6d0b09f86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54763"/>
                <a:ext cx="10641838" cy="391859"/>
              </a:xfrm>
              <a:prstGeom prst="rect">
                <a:avLst/>
              </a:prstGeom>
              <a:blipFill>
                <a:blip r:embed="rId3"/>
                <a:stretch>
                  <a:fillRect l="-1375" r="-344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9_1#f20faabf5.bracket?vaa=1&amp;vcp=1&amp;vop=1&amp;pid=6d0b09f86&amp;color=0,55,96&amp;mp=1&amp;vpa=9&amp;vtp=1"/>
          <p:cNvSpPr/>
          <p:nvPr/>
        </p:nvSpPr>
        <p:spPr>
          <a:xfrm>
            <a:off x="10473246" y="227027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7_2#f20faabf5.choices?vaa=1&amp;vcp=1&amp;vop=1&amp;pid=6d0b09f86&amp;color=0,55,96&amp;vtp=1&amp;bbb=1"/>
              <p:cNvSpPr/>
              <p:nvPr/>
            </p:nvSpPr>
            <p:spPr>
              <a:xfrm>
                <a:off x="502920" y="2592152"/>
                <a:ext cx="10570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534666" algn="l"/>
                    <a:tab pos="5158232" algn="l"/>
                    <a:tab pos="79595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48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7_2#f20faabf5.choices?vaa=1&amp;vcp=1&amp;vop=1&amp;pid=6d0b09f8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2152"/>
                <a:ext cx="10570464" cy="386461"/>
              </a:xfrm>
              <a:prstGeom prst="rect">
                <a:avLst/>
              </a:prstGeom>
              <a:blipFill>
                <a:blip r:embed="rId4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8_1#f20faabf5?vaa=1&amp;vcp=1&amp;vop=1&amp;pid=6d0b09f86&amp;color=0,55,96&amp;vtp=1&amp;bbb=1"/>
              <p:cNvSpPr/>
              <p:nvPr/>
            </p:nvSpPr>
            <p:spPr>
              <a:xfrm>
                <a:off x="502920" y="2990297"/>
                <a:ext cx="10570464" cy="1890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反向共线，故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8_1#f20faabf5?vaa=1&amp;vcp=1&amp;vop=1&amp;pid=6d0b09f8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90297"/>
                <a:ext cx="10570464" cy="1890840"/>
              </a:xfrm>
              <a:prstGeom prst="rect">
                <a:avLst/>
              </a:prstGeom>
              <a:blipFill>
                <a:blip r:embed="rId5"/>
                <a:stretch>
                  <a:fillRect l="-1384" b="-74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1_1#04565ec0b?vaa=1&amp;vcp=1&amp;vop=1&amp;pid=6d0b09f86&amp;color=0,55,96&amp;vtp=1&amp;bt=1&amp;bbb=1"/>
              <p:cNvSpPr/>
              <p:nvPr/>
            </p:nvSpPr>
            <p:spPr>
              <a:xfrm>
                <a:off x="502920" y="260428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1_1#04565ec0b?vaa=1&amp;vcp=1&amp;vop=1&amp;pid=6d0b09f8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0428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3_1#04565ec0b.bracket?vaa=1&amp;vcp=1&amp;vop=1&amp;pid=6d0b09f86&amp;color=0,55,96&amp;vpa=10&amp;vtp=1"/>
          <p:cNvSpPr/>
          <p:nvPr/>
        </p:nvSpPr>
        <p:spPr>
          <a:xfrm>
            <a:off x="7529132" y="268606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1_2#04565ec0b.choices?vaa=1&amp;vcp=1&amp;vop=1&amp;pid=6d0b09f86&amp;color=0,55,96&amp;vtp=1&amp;bbb=1"/>
              <p:cNvSpPr/>
              <p:nvPr/>
            </p:nvSpPr>
            <p:spPr>
              <a:xfrm>
                <a:off x="502920" y="2974866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07691" algn="l"/>
                    <a:tab pos="5393182" algn="l"/>
                    <a:tab pos="7975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1_2#04565ec0b.choices?vaa=1&amp;vcp=1&amp;vop=1&amp;pid=6d0b09f8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4866"/>
                <a:ext cx="10570464" cy="525971"/>
              </a:xfrm>
              <a:prstGeom prst="rect">
                <a:avLst/>
              </a:prstGeom>
              <a:blipFill>
                <a:blip r:embed="rId4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2_1#04565ec0b?vaa=1&amp;vcp=1&amp;vop=1&amp;pid=6d0b09f86&amp;color=0,55,96&amp;vtp=1&amp;bbb=1&amp;hb=1"/>
              <p:cNvSpPr/>
              <p:nvPr/>
            </p:nvSpPr>
            <p:spPr>
              <a:xfrm>
                <a:off x="502920" y="3511568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2_1#04565ec0b?vaa=1&amp;vcp=1&amp;vop=1&amp;pid=6d0b09f8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11568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a80f7e16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向量的夹角及应用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55_1#2fdbd588a?vaa=1&amp;vcp=1&amp;vop=1&amp;pid=2a80f7e16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55_1#2fdbd588a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58_1#2fdbd588a.bracket?vaa=1&amp;vcp=1&amp;vop=1&amp;pid=2a80f7e16&amp;color=0,55,96&amp;vpa=11&amp;vtp=1"/>
          <p:cNvSpPr/>
          <p:nvPr/>
        </p:nvSpPr>
        <p:spPr>
          <a:xfrm>
            <a:off x="7005320" y="13165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55_2#2fdbd588a.choices?vaa=1&amp;vcp=1&amp;vop=1&amp;pid=2a80f7e16&amp;color=0,55,96&amp;vtp=1&amp;bbb=1"/>
              <p:cNvSpPr/>
              <p:nvPr/>
            </p:nvSpPr>
            <p:spPr>
              <a:xfrm>
                <a:off x="502920" y="1599212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709291" algn="l"/>
                    <a:tab pos="53931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55_2#2fdbd588a.choices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501015"/>
              </a:xfrm>
              <a:prstGeom prst="rect">
                <a:avLst/>
              </a:prstGeom>
              <a:blipFill>
                <a:blip r:embed="rId4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56_1#2fdbd588a?vaa=1&amp;vcp=1&amp;vop=1&amp;pid=2a80f7e16&amp;color=0,55,96&amp;vtp=1&amp;bbb=1"/>
              <p:cNvSpPr/>
              <p:nvPr/>
            </p:nvSpPr>
            <p:spPr>
              <a:xfrm>
                <a:off x="502920" y="2105497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先求向量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的坐标，再求向量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夹角的余弦值，最后根据向量夹角的范围确定角的大小.</a:t>
                </a:r>
                <a:endParaRPr lang="en-US" altLang="zh-CN" sz="1800" spc="-5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EX.56_1#2fdbd588a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5497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57_1#2fdbd588a?vaa=1&amp;vcp=1&amp;vop=1&amp;pid=2a80f7e16&amp;color=0,55,96&amp;vtp=1&amp;bbb=1"/>
              <p:cNvSpPr/>
              <p:nvPr/>
            </p:nvSpPr>
            <p:spPr>
              <a:xfrm>
                <a:off x="502920" y="2469987"/>
                <a:ext cx="10570464" cy="14308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=(4,2)−2(1,1)=(2,0)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57_1#2fdbd588a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69987"/>
                <a:ext cx="10570464" cy="1430846"/>
              </a:xfrm>
              <a:prstGeom prst="rect">
                <a:avLst/>
              </a:prstGeom>
              <a:blipFill>
                <a:blip r:embed="rId6"/>
                <a:stretch>
                  <a:fillRect l="-1384" r="-807" b="-5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dc052afbb?vcp=1&amp;pid=2a80f7e16&amp;color=0,55,96&amp;vtp=1&amp;bt=1&amp;bbb=1&amp;hb=1"/>
              <p:cNvSpPr/>
              <p:nvPr/>
            </p:nvSpPr>
            <p:spPr>
              <a:xfrm>
                <a:off x="502920" y="2372093"/>
                <a:ext cx="10570464" cy="2345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先利用平面向量的坐标表示求出这两个向量的数量积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，再由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，也可由坐标表示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，直接求出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.由三角函数值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时，应注意角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.所以用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时，可将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分为五种情况：若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为钝角；若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为锐角.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dc052afbb?vcp=1&amp;pid=2a80f7e1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72093"/>
                <a:ext cx="10570464" cy="2345055"/>
              </a:xfrm>
              <a:prstGeom prst="rect">
                <a:avLst/>
              </a:prstGeom>
              <a:blipFill>
                <a:blip r:embed="rId3"/>
                <a:stretch>
                  <a:fillRect l="-577" r="-923" b="-6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0_1#c1369331d?vaa=1&amp;vcp=1&amp;vop=1&amp;pid=2a80f7e16&amp;color=0,55,96&amp;mp=1&amp;vtp=1&amp;bt=1&amp;bbb=1"/>
              <p:cNvSpPr/>
              <p:nvPr/>
            </p:nvSpPr>
            <p:spPr>
              <a:xfrm>
                <a:off x="502920" y="2733058"/>
                <a:ext cx="10570464" cy="6182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0_1#c1369331d?vaa=1&amp;vcp=1&amp;vop=1&amp;pid=2a80f7e16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3058"/>
                <a:ext cx="10570464" cy="618236"/>
              </a:xfrm>
              <a:prstGeom prst="rect">
                <a:avLst/>
              </a:prstGeom>
              <a:blipFill>
                <a:blip r:embed="rId3"/>
                <a:stretch>
                  <a:fillRect l="-1384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2_1#c1369331d.blank?vaa=1&amp;vcp=1&amp;vop=1&amp;pid=2a80f7e16&amp;color=0,55,96&amp;mp=1&amp;vpa=12&amp;vtp=1&amp;bbb=1&amp;rh=38.25"/>
              <p:cNvSpPr/>
              <p:nvPr/>
            </p:nvSpPr>
            <p:spPr>
              <a:xfrm>
                <a:off x="9782493" y="2758648"/>
                <a:ext cx="359918" cy="4857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2_1#c1369331d.blank?vaa=1&amp;vcp=1&amp;vop=1&amp;pid=2a80f7e16&amp;color=0,55,96&amp;mp=1&amp;vpa=12&amp;vtp=1&amp;bbb=1&amp;rh=38.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2493" y="2758648"/>
                <a:ext cx="359918" cy="485775"/>
              </a:xfrm>
              <a:prstGeom prst="rect">
                <a:avLst/>
              </a:prstGeom>
              <a:blipFill>
                <a:blip r:embed="rId4"/>
                <a:stretch>
                  <a:fillRect b="-2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1_1#c1369331d?vaa=1&amp;vcp=1&amp;vop=1&amp;pid=2a80f7e16&amp;color=0,55,96&amp;vtp=1&amp;bbb=1&amp;hb=1"/>
              <p:cNvSpPr/>
              <p:nvPr/>
            </p:nvSpPr>
            <p:spPr>
              <a:xfrm>
                <a:off x="502920" y="3361517"/>
                <a:ext cx="10570464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=0×2+1×2=2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1_1#c1369331d?vaa=1&amp;vcp=1&amp;vop=1&amp;pid=2a80f7e1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61517"/>
                <a:ext cx="10570464" cy="977900"/>
              </a:xfrm>
              <a:prstGeom prst="rect">
                <a:avLst/>
              </a:prstGeom>
              <a:blipFill>
                <a:blip r:embed="rId5"/>
                <a:stretch>
                  <a:fillRect l="-1384" b="-4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ba09781b.fixed?vcp=1&amp;pid=5bed3ff3c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ba09781b.fixed?vcp=1&amp;pid=5bed3ff3c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8.1</a:t>
            </a:r>
            <a:endParaRPr lang="en-US" altLang="zh-CN" sz="5400" dirty="0"/>
          </a:p>
        </p:txBody>
      </p:sp>
      <p:sp>
        <p:nvSpPr>
          <p:cNvPr id="4" name="C_2_BD#3ba09781b.fixed?vcp=1&amp;pid=5bed3ff3c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向量的数量积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4_1#3a9e9e6d2?vaa=1&amp;vcp=1&amp;vop=1&amp;pid=2a80f7e16&amp;color=0,55,96&amp;vtp=1&amp;bt=1&amp;bbb=1"/>
              <p:cNvSpPr/>
              <p:nvPr/>
            </p:nvSpPr>
            <p:spPr>
              <a:xfrm>
                <a:off x="502920" y="2367902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4_1#3a9e9e6d2?vaa=1&amp;vcp=1&amp;vop=1&amp;pid=2a80f7e1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7902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6_1#3a9e9e6d2.blank?vaa=1&amp;vcp=1&amp;vop=1&amp;pid=2a80f7e16&amp;color=0,55,96&amp;vpa=13&amp;vtp=1&amp;bbb=1&amp;rh=26.26"/>
              <p:cNvSpPr/>
              <p:nvPr/>
            </p:nvSpPr>
            <p:spPr>
              <a:xfrm>
                <a:off x="6951281" y="2422702"/>
                <a:ext cx="1073468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6_1#3a9e9e6d2.blank?vaa=1&amp;vcp=1&amp;vop=1&amp;pid=2a80f7e16&amp;color=0,55,96&amp;vpa=13&amp;vtp=1&amp;bbb=1&amp;rh=26.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281" y="2422702"/>
                <a:ext cx="1073468" cy="332677"/>
              </a:xfrm>
              <a:prstGeom prst="rect">
                <a:avLst/>
              </a:prstGeom>
              <a:blipFill>
                <a:blip r:embed="rId4"/>
                <a:stretch>
                  <a:fillRect r="-227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5_1#3a9e9e6d2?vaa=1&amp;vcp=1&amp;vop=1&amp;pid=2a80f7e16&amp;color=0,55,96&amp;vtp=1&amp;bbb=1"/>
              <p:cNvSpPr/>
              <p:nvPr/>
            </p:nvSpPr>
            <p:spPr>
              <a:xfrm>
                <a:off x="502920" y="2880664"/>
                <a:ext cx="10570464" cy="1788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由向量的夹角公式得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=−2±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5_1#3a9e9e6d2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0664"/>
                <a:ext cx="10570464" cy="1788859"/>
              </a:xfrm>
              <a:prstGeom prst="rect">
                <a:avLst/>
              </a:prstGeom>
              <a:blipFill>
                <a:blip r:embed="rId5"/>
                <a:stretch>
                  <a:fillRect l="-1384" b="-78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8_1#eadce9da6?vaa=1&amp;vcp=1&amp;vop=1&amp;pid=2a80f7e16&amp;color=0,55,96&amp;vtp=1&amp;bt=1&amp;bbb=1&amp;hb=1"/>
              <p:cNvSpPr/>
              <p:nvPr/>
            </p:nvSpPr>
            <p:spPr>
              <a:xfrm>
                <a:off x="502920" y="1946388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[安徽部分学校2024高一联考]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的夹角为钝角，则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8_1#eadce9da6?vaa=1&amp;vcp=1&amp;vop=1&amp;pid=2a80f7e1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46388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r="-57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0_1#eadce9da6.blank?vaa=1&amp;vcp=1&amp;vop=1&amp;pid=2a80f7e16&amp;color=0,55,96&amp;vpa=14&amp;vtp=1&amp;bbb=1&amp;rh=32.4"/>
              <p:cNvSpPr/>
              <p:nvPr/>
            </p:nvSpPr>
            <p:spPr>
              <a:xfrm>
                <a:off x="1898333" y="2283827"/>
                <a:ext cx="2486851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(−9,−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0_1#eadce9da6.blank?vaa=1&amp;vcp=1&amp;vop=1&amp;pid=2a80f7e16&amp;color=0,55,96&amp;vpa=14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333" y="2283827"/>
                <a:ext cx="2486851" cy="411480"/>
              </a:xfrm>
              <a:prstGeom prst="rect">
                <a:avLst/>
              </a:prstGeom>
              <a:blipFill>
                <a:blip r:embed="rId4"/>
                <a:stretch>
                  <a:fillRect l="-2451" t="-2985" r="-2206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9_1#eadce9da6?vaa=1&amp;vcp=1&amp;vop=1&amp;pid=2a80f7e16&amp;color=0,55,96&amp;vtp=1&amp;bbb=1"/>
              <p:cNvSpPr/>
              <p:nvPr/>
            </p:nvSpPr>
            <p:spPr>
              <a:xfrm>
                <a:off x="502920" y="2722993"/>
                <a:ext cx="10570464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=(−6,7)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的夹角为钝角，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+4)+7(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−3)≠7(2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(−9,−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9_1#eadce9da6?vaa=1&amp;vcp=1&amp;vop=1&amp;pid=2a80f7e1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2993"/>
                <a:ext cx="10570464" cy="2095500"/>
              </a:xfrm>
              <a:prstGeom prst="rect">
                <a:avLst/>
              </a:prstGeom>
              <a:blipFill>
                <a:blip r:embed="rId5"/>
                <a:stretch>
                  <a:fillRect l="-1384" b="-40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48785de1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向量的垂直及应用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72_1#e6888c1b4?vaa=1&amp;vcp=1&amp;vop=1&amp;pid=848785de1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=(−3,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72_1#e6888c1b4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75_1#e6888c1b4.bracket?vaa=1&amp;vcp=1&amp;vop=1&amp;pid=848785de1&amp;color=0,55,96&amp;vpa=15&amp;vtp=1"/>
          <p:cNvSpPr/>
          <p:nvPr/>
        </p:nvSpPr>
        <p:spPr>
          <a:xfrm>
            <a:off x="6003163" y="13165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72_2#e6888c1b4.choices?vaa=1&amp;vcp=1&amp;vop=1&amp;pid=848785de1&amp;color=0,55,96&amp;vtp=1&amp;bbb=1"/>
              <p:cNvSpPr/>
              <p:nvPr/>
            </p:nvSpPr>
            <p:spPr>
              <a:xfrm>
                <a:off x="502920" y="1641185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041" algn="l"/>
                    <a:tab pos="5202682" algn="l"/>
                    <a:tab pos="79818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72_2#e6888c1b4.choices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41185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73_1#e6888c1b4?vaa=1&amp;vcp=1&amp;vop=1&amp;pid=848785de1&amp;color=0,55,96&amp;vtp=1&amp;bbb=1"/>
              <p:cNvSpPr/>
              <p:nvPr/>
            </p:nvSpPr>
            <p:spPr>
              <a:xfrm>
                <a:off x="502920" y="204377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，利用向量垂直的性质能求出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EX.73_1#e6888c1b4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43775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74_1#e6888c1b4?vaa=1&amp;vcp=1&amp;vop=1&amp;pid=848785de1&amp;color=0,55,96&amp;vtp=1&amp;bbb=1"/>
              <p:cNvSpPr/>
              <p:nvPr/>
            </p:nvSpPr>
            <p:spPr>
              <a:xfrm>
                <a:off x="502920" y="2417092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=(−3,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=2×(−3)+3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6_AS.74_1#e6888c1b4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7092"/>
                <a:ext cx="10570464" cy="770255"/>
              </a:xfrm>
              <a:prstGeom prst="rect">
                <a:avLst/>
              </a:prstGeom>
              <a:blipFill>
                <a:blip r:embed="rId6"/>
                <a:stretch>
                  <a:fillRect l="-138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6_BD#a60d18e99?vcp=1&amp;pid=848785de1&amp;color=0,55,96&amp;vtp=1&amp;bbb=1"/>
          <p:cNvSpPr/>
          <p:nvPr/>
        </p:nvSpPr>
        <p:spPr>
          <a:xfrm>
            <a:off x="502920" y="319877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有关向量的垂直问题，通常利用向量的数量积为0来解决.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7_1#4818ef1b5?vaa=1&amp;vcp=1&amp;vop=1&amp;pid=848785de1&amp;color=0,55,96&amp;mp=1&amp;vtp=1&amp;bt=1&amp;bbb=1"/>
              <p:cNvSpPr/>
              <p:nvPr/>
            </p:nvSpPr>
            <p:spPr>
              <a:xfrm>
                <a:off x="502920" y="281005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7_1#4818ef1b5?vaa=1&amp;vcp=1&amp;vop=1&amp;pid=848785de1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1005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9_1#4818ef1b5.bracket?vaa=1&amp;vcp=1&amp;vop=1&amp;pid=848785de1&amp;color=0,55,96&amp;mp=1&amp;vpa=16&amp;vtp=1"/>
          <p:cNvSpPr/>
          <p:nvPr/>
        </p:nvSpPr>
        <p:spPr>
          <a:xfrm>
            <a:off x="7383145" y="28918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7_2#4818ef1b5.choices?vaa=1&amp;vcp=1&amp;vop=1&amp;pid=848785de1&amp;color=0,55,96&amp;vtp=1&amp;bbb=1"/>
              <p:cNvSpPr/>
              <p:nvPr/>
            </p:nvSpPr>
            <p:spPr>
              <a:xfrm>
                <a:off x="502920" y="3222611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25166" algn="l"/>
                    <a:tab pos="5221732" algn="l"/>
                    <a:tab pos="80992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(3,−2)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(3,2)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(−3,−2)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7_2#4818ef1b5.choices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2611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8_1#4818ef1b5?vaa=1&amp;vcp=1&amp;vop=1&amp;pid=848785de1&amp;color=0,55,96&amp;vtp=1&amp;bbb=1"/>
              <p:cNvSpPr/>
              <p:nvPr/>
            </p:nvSpPr>
            <p:spPr>
              <a:xfrm>
                <a:off x="502920" y="3583228"/>
                <a:ext cx="10570464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78_1#4818ef1b5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83228"/>
                <a:ext cx="10570464" cy="685800"/>
              </a:xfrm>
              <a:prstGeom prst="rect">
                <a:avLst/>
              </a:prstGeom>
              <a:blipFill>
                <a:blip r:embed="rId5"/>
                <a:stretch>
                  <a:fillRect l="-1384" b="-1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1_1#063597b85?vaa=1&amp;vcp=1&amp;vop=1&amp;pid=848785de1&amp;color=0,55,96&amp;vtp=1&amp;bt=1&amp;bbb=1&amp;hb=1"/>
              <p:cNvSpPr/>
              <p:nvPr/>
            </p:nvSpPr>
            <p:spPr>
              <a:xfrm>
                <a:off x="502920" y="2407843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[辽宁抚顺2025期中]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1_1#063597b85?vaa=1&amp;vcp=1&amp;vop=1&amp;pid=848785de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07843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r="-1096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3_1#063597b85.bracket?vaa=1&amp;vcp=1&amp;vop=1&amp;pid=848785de1&amp;color=0,55,96&amp;vpa=17&amp;vtp=1"/>
          <p:cNvSpPr/>
          <p:nvPr/>
        </p:nvSpPr>
        <p:spPr>
          <a:xfrm>
            <a:off x="664845" y="290606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1_2#063597b85.choices?vaa=1&amp;vcp=1&amp;vop=1&amp;pid=848785de1&amp;color=0,55,96&amp;vtp=1&amp;bbb=1"/>
              <p:cNvSpPr/>
              <p:nvPr/>
            </p:nvSpPr>
            <p:spPr>
              <a:xfrm>
                <a:off x="502920" y="3182924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9766" algn="l"/>
                    <a:tab pos="5488432" algn="l"/>
                    <a:tab pos="80865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1_2#063597b85.choices?vaa=1&amp;vcp=1&amp;vop=1&amp;pid=848785d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82924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2_1#063597b85?vaa=1&amp;vcp=1&amp;vop=1&amp;pid=848785de1&amp;color=0,55,96&amp;vtp=1&amp;bbb=1&amp;hb=1"/>
              <p:cNvSpPr/>
              <p:nvPr/>
            </p:nvSpPr>
            <p:spPr>
              <a:xfrm>
                <a:off x="502920" y="3709149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(4,5)=(4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垂直，所以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)=1×(4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+1)+2×(5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2_1#063597b85?vaa=1&amp;vcp=1&amp;vop=1&amp;pid=848785de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09149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r="-288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2a54fb33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与向量夹角有关的参数问题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85_1#803827664?vaa=1&amp;vcp=1&amp;vop=1&amp;pid=22a54fb33&amp;color=0,55,96&amp;vtp=1&amp;bbb=1"/>
              <p:cNvSpPr/>
              <p:nvPr/>
            </p:nvSpPr>
            <p:spPr>
              <a:xfrm>
                <a:off x="502920" y="1183922"/>
                <a:ext cx="10570464" cy="46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spc="-5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设向量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的夹角为锐角，则实数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 spc="-5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4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spc="-5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spc="-5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B_6_BD.85_1#803827664?vaa=1&amp;vcp=1&amp;vop=1&amp;pid=22a54fb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468440"/>
              </a:xfrm>
              <a:prstGeom prst="rect">
                <a:avLst/>
              </a:prstGeom>
              <a:blipFill>
                <a:blip r:embed="rId3"/>
                <a:stretch>
                  <a:fillRect l="-346" b="-29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88_1#803827664.blank?vaa=1&amp;vcp=1&amp;vop=1&amp;pid=22a54fb33&amp;color=0,55,96&amp;vpa=18&amp;vtp=1&amp;bbb=1&amp;rh=32.4"/>
              <p:cNvSpPr/>
              <p:nvPr/>
            </p:nvSpPr>
            <p:spPr>
              <a:xfrm>
                <a:off x="8385429" y="1193983"/>
                <a:ext cx="2015998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pc="-5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2000" b="0" i="1" spc="-50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spc="-5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spc="-5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pc="-5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,2)∪(2,+∞)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88_1#803827664.blank?vaa=1&amp;vcp=1&amp;vop=1&amp;pid=22a54fb33&amp;color=0,55,96&amp;vpa=18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429" y="1193983"/>
                <a:ext cx="2015998" cy="411480"/>
              </a:xfrm>
              <a:prstGeom prst="rect">
                <a:avLst/>
              </a:prstGeom>
              <a:blipFill>
                <a:blip r:embed="rId4"/>
                <a:stretch>
                  <a:fillRect l="-3030" t="-1493" r="-3030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EX.86_1#803827664?vaa=1&amp;vcp=1&amp;vop=1&amp;pid=22a54fb33&amp;color=0,55,96&amp;vtp=1&amp;bbb=1"/>
              <p:cNvSpPr/>
              <p:nvPr/>
            </p:nvSpPr>
            <p:spPr>
              <a:xfrm>
                <a:off x="502920" y="1664617"/>
                <a:ext cx="10570464" cy="3726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的夹角为锐角，满足两个条件：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6_EX.86_1#803827664?vaa=1&amp;vcp=1&amp;vop=1&amp;pid=22a54fb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4617"/>
                <a:ext cx="10570464" cy="372682"/>
              </a:xfrm>
              <a:prstGeom prst="rect">
                <a:avLst/>
              </a:prstGeom>
              <a:blipFill>
                <a:blip r:embed="rId5"/>
                <a:stretch>
                  <a:fillRect l="-1384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87_1#803827664?vaa=1&amp;vcp=1&amp;vop=1&amp;pid=22a54fb33&amp;color=0,55,96&amp;vtp=1&amp;bbb=1&amp;hb=1"/>
              <p:cNvSpPr/>
              <p:nvPr/>
            </p:nvSpPr>
            <p:spPr>
              <a:xfrm>
                <a:off x="502920" y="2037616"/>
                <a:ext cx="10570464" cy="2319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的夹角为锐角，设夹角为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（提示:注意不要遗漏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的条件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1+2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,2)∪(2,+∞)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B_6_AS.87_1#803827664?vaa=1&amp;vcp=1&amp;vop=1&amp;pid=22a54fb3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37616"/>
                <a:ext cx="10570464" cy="2319338"/>
              </a:xfrm>
              <a:prstGeom prst="rect">
                <a:avLst/>
              </a:prstGeom>
              <a:blipFill>
                <a:blip r:embed="rId6"/>
                <a:stretch>
                  <a:fillRect l="-1384" r="-58" b="-3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f16fbcea1?vcp=1&amp;pid=22a54fb33&amp;color=0,55,96&amp;vtp=1&amp;bt=1&amp;bbb=1&amp;hb=1"/>
              <p:cNvSpPr/>
              <p:nvPr/>
            </p:nvSpPr>
            <p:spPr>
              <a:xfrm>
                <a:off x="502920" y="2853677"/>
                <a:ext cx="1057046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根据向量的夹角求参数：由于两个非零向量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||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=−|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||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f16fbcea1?vcp=1&amp;pid=22a54fb33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3677"/>
                <a:ext cx="10570464" cy="1384300"/>
              </a:xfrm>
              <a:prstGeom prst="rect">
                <a:avLst/>
              </a:prstGeom>
              <a:blipFill>
                <a:blip r:embed="rId3"/>
                <a:stretch>
                  <a:fillRect l="-577" b="-5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0_1#fb1bee2c8?vaa=1&amp;vcp=1&amp;vop=1&amp;pid=22a54fb33&amp;color=0,55,96&amp;mp=1&amp;vtp=1&amp;bt=1&amp;bbb=1&amp;hb=1"/>
              <p:cNvSpPr/>
              <p:nvPr/>
            </p:nvSpPr>
            <p:spPr>
              <a:xfrm>
                <a:off x="502920" y="2104630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−2,−5)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的夹角为钝角，则实数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0_1#fb1bee2c8?vaa=1&amp;vcp=1&amp;vop=1&amp;pid=22a54fb33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4630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2_1#fb1bee2c8.bracket?vaa=1&amp;vcp=1&amp;vop=1&amp;pid=22a54fb33&amp;color=0,55,96&amp;mp=1&amp;vpa=19&amp;vtp=1"/>
          <p:cNvSpPr/>
          <p:nvPr/>
        </p:nvSpPr>
        <p:spPr>
          <a:xfrm>
            <a:off x="664845" y="260285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0_2#fb1bee2c8.choices?vaa=1&amp;vcp=1&amp;vop=1&amp;pid=22a54fb33&amp;color=0,55,96&amp;vtp=1&amp;bbb=1"/>
              <p:cNvSpPr/>
              <p:nvPr/>
            </p:nvSpPr>
            <p:spPr>
              <a:xfrm>
                <a:off x="502920" y="287971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248916" algn="l"/>
                    <a:tab pos="5602732" algn="l"/>
                    <a:tab pos="78262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(−3,1)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(−3,−1)∪(−1,1)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(−1,3)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0_2#fb1bee2c8.choices?vaa=1&amp;vcp=1&amp;vop=1&amp;pid=22a54fb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9712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1_1#fb1bee2c8?vaa=1&amp;vcp=1&amp;vop=1&amp;pid=22a54fb33&amp;color=0,55,96&amp;vtp=1&amp;bbb=1"/>
              <p:cNvSpPr/>
              <p:nvPr/>
            </p:nvSpPr>
            <p:spPr>
              <a:xfrm>
                <a:off x="502920" y="3405937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的夹角为钝角，所以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不反向共线，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反向共线时，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1_1#fb1bee2c8?vaa=1&amp;vcp=1&amp;vop=1&amp;pid=22a54fb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05937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r="-299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4_1#986bdf6e1?vaa=1&amp;vcp=1&amp;vop=1&amp;pid=22a54fb33&amp;color=0,55,96&amp;vtp=1&amp;bt=1&amp;bbb=1"/>
              <p:cNvSpPr/>
              <p:nvPr/>
            </p:nvSpPr>
            <p:spPr>
              <a:xfrm>
                <a:off x="502920" y="2444070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[广东广州2025高一月考]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4_1#986bdf6e1?vaa=1&amp;vcp=1&amp;vop=1&amp;pid=22a54fb3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44070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6_1#986bdf6e1.bracket?vaa=1&amp;vcp=1&amp;vop=1&amp;pid=22a54fb33&amp;color=0,55,96&amp;vpa=20&amp;vtp=1"/>
          <p:cNvSpPr/>
          <p:nvPr/>
        </p:nvSpPr>
        <p:spPr>
          <a:xfrm>
            <a:off x="10297097" y="264072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4_2#986bdf6e1.choices?vaa=1&amp;vcp=1&amp;vop=1&amp;pid=22a54fb33&amp;color=0,55,96&amp;vtp=1&amp;bbb=1"/>
              <p:cNvSpPr/>
              <p:nvPr/>
            </p:nvSpPr>
            <p:spPr>
              <a:xfrm>
                <a:off x="502920" y="2974231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21966" algn="l"/>
                    <a:tab pos="5018532" algn="l"/>
                    <a:tab pos="74769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,4)∪(4,+∞)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4_2#986bdf6e1.choices?vaa=1&amp;vcp=1&amp;vop=1&amp;pid=22a54fb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4231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5_1#986bdf6e1?vaa=1&amp;vcp=1&amp;vop=1&amp;pid=22a54fb33&amp;color=0,55,96&amp;vtp=1&amp;bbb=1&amp;hb=1"/>
              <p:cNvSpPr/>
              <p:nvPr/>
            </p:nvSpPr>
            <p:spPr>
              <a:xfrm>
                <a:off x="502920" y="3500456"/>
                <a:ext cx="10570464" cy="1109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夹角为锐角，则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不同向，即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,4)∪(4,+∞)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5_1#986bdf6e1?vaa=1&amp;vcp=1&amp;vop=1&amp;pid=22a54fb3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0456"/>
                <a:ext cx="10570464" cy="1109853"/>
              </a:xfrm>
              <a:prstGeom prst="rect">
                <a:avLst/>
              </a:prstGeom>
              <a:blipFill>
                <a:blip r:embed="rId5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fc2a6661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题型6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向量数量积的最值或取值范围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8_1#9cdedf48c?vaa=1&amp;vcp=1&amp;vop=1&amp;pid=ffc2a6661&amp;color=0,55,96&amp;vtp=1&amp;bbb=1&amp;hb=1"/>
              <p:cNvSpPr/>
              <p:nvPr/>
            </p:nvSpPr>
            <p:spPr>
              <a:xfrm>
                <a:off x="502920" y="1225895"/>
                <a:ext cx="10570464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为直角，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边上的高，点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的边界上运动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BD.98_1#9cdedf48c?vaa=1&amp;vcp=1&amp;vop=1&amp;pid=ffc2a666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5895"/>
                <a:ext cx="10570464" cy="820547"/>
              </a:xfrm>
              <a:prstGeom prst="rect">
                <a:avLst/>
              </a:prstGeom>
              <a:blipFill>
                <a:blip r:embed="rId3"/>
                <a:stretch>
                  <a:fillRect l="-138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8_2#9cdedf48c.choices?vaa=1&amp;vcp=1&amp;vop=1&amp;pid=ffc2a6661&amp;color=0,55,96&amp;vtp=1&amp;bbb=1"/>
              <p:cNvSpPr/>
              <p:nvPr/>
            </p:nvSpPr>
            <p:spPr>
              <a:xfrm>
                <a:off x="502920" y="204752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75941" algn="l"/>
                    <a:tab pos="5316982" algn="l"/>
                    <a:tab pos="80199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8_2#9cdedf48c.choices?vaa=1&amp;vcp=1&amp;vop=1&amp;pid=ffc2a666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47522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EX.99_1#9cdedf48c?vaa=1&amp;vcp=1&amp;vop=1&amp;pid=ffc2a6661&amp;color=0,55,96&amp;vtp=1&amp;bbb=1&amp;hb=1"/>
              <p:cNvSpPr/>
              <p:nvPr/>
            </p:nvSpPr>
            <p:spPr>
              <a:xfrm>
                <a:off x="502920" y="2585811"/>
                <a:ext cx="10570464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为坐标原点建立平面直角坐标系，利用三角形知识求点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的坐标，分类讨论点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位置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，计算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，利用一次函数的性质求解.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6_EX.99_1#9cdedf48c?vaa=1&amp;vcp=1&amp;vop=1&amp;pid=ffc2a666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85811"/>
                <a:ext cx="10570464" cy="820547"/>
              </a:xfrm>
              <a:prstGeom prst="rect">
                <a:avLst/>
              </a:prstGeom>
              <a:blipFill>
                <a:blip r:embed="rId5"/>
                <a:stretch>
                  <a:fillRect l="-1384" r="-1326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918d8b12.fixed?vcp=1&amp;pid=3ba09781b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f918d8b12.fixed?vcp=1&amp;pid=3ba09781b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8.1.3</a:t>
            </a:r>
            <a:endParaRPr lang="en-US" altLang="zh-CN" sz="5400" dirty="0"/>
          </a:p>
        </p:txBody>
      </p:sp>
      <p:sp>
        <p:nvSpPr>
          <p:cNvPr id="4" name="C_3_BD#f918d8b12.fixed?vcp=1&amp;pid=3ba09781b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向量数量积的坐标运算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101_1#9cdedf48c?htil=2&amp;vaa=1&amp;vcp=1&amp;vop=1&amp;pid=ffc2a6661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6525" y="1075327"/>
            <a:ext cx="1051560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AS.101_2#9cdedf48c?htil=2&amp;vaa=1&amp;vcp=1&amp;vop=1&amp;pid=ffc2a6661&amp;color=0,55,96&amp;vtp=1&amp;bt=1&amp;bbb=1&amp;hb=1&amp;hs=1"/>
              <p:cNvSpPr/>
              <p:nvPr/>
            </p:nvSpPr>
            <p:spPr>
              <a:xfrm>
                <a:off x="502920" y="993031"/>
                <a:ext cx="9390888" cy="1858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轴，建立平面直角坐标系，则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.由题可知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AS.101_2#9cdedf48c?htil=2&amp;vaa=1&amp;vcp=1&amp;vop=1&amp;pid=ffc2a6661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93031"/>
                <a:ext cx="9390888" cy="1858518"/>
              </a:xfrm>
              <a:prstGeom prst="rect">
                <a:avLst/>
              </a:prstGeom>
              <a:blipFill>
                <a:blip r:embed="rId4"/>
                <a:stretch>
                  <a:fillRect l="-1558" r="-844" b="-42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AS.101_3#9cdedf48c?vaa=1&amp;vcp=1&amp;vop=1&amp;pid=ffc2a6661&amp;color=0,55,96&amp;vtp=1&amp;bbb=1&amp;hb=1&amp;hs=1"/>
              <p:cNvSpPr/>
              <p:nvPr/>
            </p:nvSpPr>
            <p:spPr>
              <a:xfrm>
                <a:off x="502920" y="2949339"/>
                <a:ext cx="10570464" cy="1855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由图可知，当点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上运动时，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位置的变化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而变化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（提示:注意不要忽略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)⋅(−1,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.同理，当点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上运动时，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6_AS.101_3#9cdedf48c?vaa=1&amp;vcp=1&amp;vop=1&amp;pid=ffc2a6661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9339"/>
                <a:ext cx="10570464" cy="1855978"/>
              </a:xfrm>
              <a:prstGeom prst="rect">
                <a:avLst/>
              </a:prstGeom>
              <a:blipFill>
                <a:blip r:embed="rId5"/>
                <a:stretch>
                  <a:fillRect l="-1384" r="-807" b="-4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02_1#9cdedf48c?vaa=1&amp;vcp=1&amp;vop=1&amp;pid=ffc2a6661&amp;color=0,55,96&amp;vtp=1&amp;bbb=1"/>
          <p:cNvSpPr/>
          <p:nvPr/>
        </p:nvSpPr>
        <p:spPr>
          <a:xfrm>
            <a:off x="502920" y="4807857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P_6_BD#20e524087?vcp=1&amp;pid=ffc2a6661&amp;color=0,55,96&amp;vtp=1&amp;bbb=1&amp;hb=1"/>
          <p:cNvSpPr/>
          <p:nvPr/>
        </p:nvSpPr>
        <p:spPr>
          <a:xfrm>
            <a:off x="502920" y="5230132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解决向量数量积的最值问题，一般是把该数量积转化为关于某一自变量的函数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，根据函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数的性质以及满足题目条件的自变量的范围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，确定函数的值域，从而得到结论.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3_1#165fbf1b4?vaa=1&amp;vcp=1&amp;vop=1&amp;pid=ffc2a6661&amp;color=0,55,96&amp;mp=1&amp;vtp=1&amp;bt=1&amp;bbb=1&amp;hb=1"/>
              <p:cNvSpPr/>
              <p:nvPr/>
            </p:nvSpPr>
            <p:spPr>
              <a:xfrm>
                <a:off x="502920" y="1420577"/>
                <a:ext cx="10570464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的边长为2，圆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为直径的圆.若点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上一动点，则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3_1#165fbf1b4?vaa=1&amp;vcp=1&amp;vop=1&amp;pid=ffc2a6661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20577"/>
                <a:ext cx="10570464" cy="821055"/>
              </a:xfrm>
              <a:prstGeom prst="rect">
                <a:avLst/>
              </a:prstGeom>
              <a:blipFill>
                <a:blip r:embed="rId3"/>
                <a:stretch>
                  <a:fillRect l="-1384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5_1#165fbf1b4.bracket?vaa=1&amp;vcp=1&amp;vop=1&amp;pid=ffc2a6661&amp;color=0,55,96&amp;mp=1&amp;vpa=22&amp;vtp=1"/>
          <p:cNvSpPr/>
          <p:nvPr/>
        </p:nvSpPr>
        <p:spPr>
          <a:xfrm>
            <a:off x="664845" y="197404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3_2#165fbf1b4.choices?vaa=1&amp;vcp=1&amp;vop=1&amp;pid=ffc2a6661&amp;color=0,55,96&amp;vtp=1&amp;bbb=1"/>
              <p:cNvSpPr/>
              <p:nvPr/>
            </p:nvSpPr>
            <p:spPr>
              <a:xfrm>
                <a:off x="502920" y="2285001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0391" algn="l"/>
                    <a:tab pos="5215382" algn="l"/>
                    <a:tab pos="79881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[0,4]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[0,8]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[−1,8]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3_2#165fbf1b4.choices?vaa=1&amp;vcp=1&amp;vop=1&amp;pid=ffc2a666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5001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AS.104_1#165fbf1b4?htil=3&amp;vaa=1&amp;vcp=1&amp;vop=1&amp;pid=ffc2a6661&amp;color=0,55,96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9800" y="2709626"/>
            <a:ext cx="122529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4_2#165fbf1b4?htil=3&amp;vaa=1&amp;vcp=1&amp;vop=1&amp;pid=ffc2a6661&amp;color=0,55,96&amp;vtp=1&amp;bbb=1&amp;hb=1"/>
              <p:cNvSpPr/>
              <p:nvPr/>
            </p:nvSpPr>
            <p:spPr>
              <a:xfrm>
                <a:off x="502920" y="2645618"/>
                <a:ext cx="9217152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的中垂线为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轴建立平面直角坐标系，如图所示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4_2#165fbf1b4?htil=3&amp;vaa=1&amp;vcp=1&amp;vop=1&amp;pid=ffc2a666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45618"/>
                <a:ext cx="9217152" cy="773240"/>
              </a:xfrm>
              <a:prstGeom prst="rect">
                <a:avLst/>
              </a:prstGeom>
              <a:blipFill>
                <a:blip r:embed="rId6"/>
                <a:stretch>
                  <a:fillRect l="-1587" r="-331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04_3#165fbf1b4?htil=3&amp;vaa=1&amp;vcp=1&amp;vop=1&amp;pid=ffc2a6661&amp;color=0,55,96&amp;vtp=1&amp;bbb=1&amp;hb=1&amp;hs=1"/>
              <p:cNvSpPr/>
              <p:nvPr/>
            </p:nvSpPr>
            <p:spPr>
              <a:xfrm>
                <a:off x="502920" y="3427303"/>
                <a:ext cx="9217152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为单位圆，设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04_3#165fbf1b4?htil=3&amp;vaa=1&amp;vcp=1&amp;vop=1&amp;pid=ffc2a6661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27303"/>
                <a:ext cx="9217152" cy="820547"/>
              </a:xfrm>
              <a:prstGeom prst="rect">
                <a:avLst/>
              </a:prstGeom>
              <a:blipFill>
                <a:blip r:embed="rId7"/>
                <a:stretch>
                  <a:fillRect l="-158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104_3#165fbf1b4?htil=3&amp;vaa=1&amp;vcp=1&amp;vop=1&amp;pid=ffc2a6661&amp;color=0,55,96&amp;vtp=1&amp;bbb=1&amp;hb=1&amp;hs=1">
                <a:extLst>
                  <a:ext uri="{FF2B5EF4-FFF2-40B4-BE49-F238E27FC236}">
                    <a16:creationId xmlns:a16="http://schemas.microsoft.com/office/drawing/2014/main" id="{93B44A36-934F-900E-98DC-F7C3DBDCD6B5}"/>
                  </a:ext>
                </a:extLst>
              </p:cNvPr>
              <p:cNvSpPr/>
              <p:nvPr/>
            </p:nvSpPr>
            <p:spPr>
              <a:xfrm>
                <a:off x="503995" y="4252803"/>
                <a:ext cx="10572016" cy="13413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)(−1−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)+(2−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−1+4−4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∈[0,8]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6_AS.104_3#165fbf1b4?htil=3&amp;vaa=1&amp;vcp=1&amp;vop=1&amp;pid=ffc2a6661&amp;color=0,55,96&amp;vtp=1&amp;bbb=1&amp;hb=1&amp;hs=1">
                <a:extLst>
                  <a:ext uri="{FF2B5EF4-FFF2-40B4-BE49-F238E27FC236}">
                    <a16:creationId xmlns:a16="http://schemas.microsoft.com/office/drawing/2014/main" id="{93B44A36-934F-900E-98DC-F7C3DBDCD6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4252803"/>
                <a:ext cx="10572016" cy="1341311"/>
              </a:xfrm>
              <a:prstGeom prst="rect">
                <a:avLst/>
              </a:prstGeom>
              <a:blipFill>
                <a:blip r:embed="rId8"/>
                <a:stretch>
                  <a:fillRect l="-1384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9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7_1#38c057bac?vaa=1&amp;vcp=1&amp;vop=1&amp;pid=ffc2a6661&amp;color=0,55,96&amp;vtp=1&amp;bt=1&amp;bbb=1&amp;hb=1"/>
              <p:cNvSpPr/>
              <p:nvPr/>
            </p:nvSpPr>
            <p:spPr>
              <a:xfrm>
                <a:off x="502920" y="945407"/>
                <a:ext cx="10570464" cy="7157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是边长为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的正三角形，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上一点（含端点），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7_1#38c057bac?vaa=1&amp;vcp=1&amp;vop=1&amp;pid=ffc2a666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45407"/>
                <a:ext cx="10570464" cy="715772"/>
              </a:xfrm>
              <a:prstGeom prst="rect">
                <a:avLst/>
              </a:prstGeom>
              <a:blipFill>
                <a:blip r:embed="rId3"/>
                <a:stretch>
                  <a:fillRect l="-1384" t="-1695" b="-19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9_1#38c057bac.bracket?vaa=1&amp;vcp=1&amp;vop=1&amp;pid=ffc2a6661&amp;color=0,55,96&amp;vpa=23&amp;vtp=1"/>
          <p:cNvSpPr/>
          <p:nvPr/>
        </p:nvSpPr>
        <p:spPr>
          <a:xfrm>
            <a:off x="4355402" y="138863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7_2#38c057bac.choices?vaa=1&amp;vcp=1&amp;vop=1&amp;pid=ffc2a6661&amp;color=0,55,96&amp;vtp=1&amp;bbb=1"/>
              <p:cNvSpPr/>
              <p:nvPr/>
            </p:nvSpPr>
            <p:spPr>
              <a:xfrm>
                <a:off x="502920" y="1665749"/>
                <a:ext cx="10570464" cy="4587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79141" algn="l"/>
                    <a:tab pos="5405882" algn="l"/>
                    <a:tab pos="80834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[6,10]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[6,12]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7_2#38c057bac.choices?vaa=1&amp;vcp=1&amp;vop=1&amp;pid=ffc2a666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5749"/>
                <a:ext cx="10570464" cy="458788"/>
              </a:xfrm>
              <a:prstGeom prst="rect">
                <a:avLst/>
              </a:prstGeom>
              <a:blipFill>
                <a:blip r:embed="rId4"/>
                <a:stretch>
                  <a:fillRect l="-1384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AS.108_1#38c057bac?htil=4&amp;vaa=1&amp;vcp=1&amp;vop=1&amp;pid=ffc2a6661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0473" y="2207596"/>
            <a:ext cx="143560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8_2#38c057bac?htil=4&amp;vaa=1&amp;vcp=1&amp;vop=1&amp;pid=ffc2a6661&amp;color=0,55,96&amp;vtp=1&amp;bbb=1&amp;hb=1"/>
              <p:cNvSpPr/>
              <p:nvPr/>
            </p:nvSpPr>
            <p:spPr>
              <a:xfrm>
                <a:off x="502920" y="2134443"/>
                <a:ext cx="9006840" cy="652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的平面直角坐标系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8_2#38c057bac?htil=4&amp;vaa=1&amp;vcp=1&amp;vop=1&amp;pid=ffc2a666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4443"/>
                <a:ext cx="9006840" cy="652590"/>
              </a:xfrm>
              <a:prstGeom prst="rect">
                <a:avLst/>
              </a:prstGeom>
              <a:blipFill>
                <a:blip r:embed="rId6"/>
                <a:stretch>
                  <a:fillRect l="-1625" t="-4673" r="-203" b="-21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08_3#38c057bac?htil=4&amp;vaa=1&amp;vcp=1&amp;vop=1&amp;pid=ffc2a6661&amp;color=0,55,96&amp;vtp=1&amp;bbb=1"/>
              <p:cNvSpPr/>
              <p:nvPr/>
            </p:nvSpPr>
            <p:spPr>
              <a:xfrm>
                <a:off x="502920" y="2788493"/>
                <a:ext cx="9006840" cy="329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−3)=−3,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)+6=(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08_3#38c057bac?htil=4&amp;vaa=1&amp;vcp=1&amp;vop=1&amp;pid=ffc2a666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88493"/>
                <a:ext cx="9006840" cy="3290888"/>
              </a:xfrm>
              <a:prstGeom prst="rect">
                <a:avLst/>
              </a:prstGeom>
              <a:blipFill>
                <a:blip r:embed="rId7"/>
                <a:stretch>
                  <a:fillRect l="-1625" t="-370" b="-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1_1#44abbefc2?vaa=1&amp;vcp=1&amp;vop=1&amp;pid=ffc2a6661&amp;color=0,55,96&amp;vtp=1&amp;bt=1&amp;bbb=1&amp;hb=1"/>
              <p:cNvSpPr/>
              <p:nvPr/>
            </p:nvSpPr>
            <p:spPr>
              <a:xfrm>
                <a:off x="502920" y="1203756"/>
                <a:ext cx="10570464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[河南濮阳2024高一月考]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1_1#44abbefc2?vaa=1&amp;vcp=1&amp;vop=1&amp;pid=ffc2a666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03756"/>
                <a:ext cx="10570464" cy="821055"/>
              </a:xfrm>
              <a:prstGeom prst="rect">
                <a:avLst/>
              </a:prstGeom>
              <a:blipFill>
                <a:blip r:embed="rId3"/>
                <a:stretch>
                  <a:fillRect l="-1384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3_1#44abbefc2.blank?vaa=1&amp;vcp=1&amp;vop=1&amp;pid=ffc2a6661&amp;color=0,55,96&amp;vpa=24&amp;vtp=1&amp;bbb=1"/>
              <p:cNvSpPr/>
              <p:nvPr/>
            </p:nvSpPr>
            <p:spPr>
              <a:xfrm>
                <a:off x="501332" y="1674353"/>
                <a:ext cx="461963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13_1#44abbefc2.blank?vaa=1&amp;vcp=1&amp;vop=1&amp;pid=ffc2a6661&amp;color=0,55,96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332" y="1674353"/>
                <a:ext cx="461963" cy="294577"/>
              </a:xfrm>
              <a:prstGeom prst="rect">
                <a:avLst/>
              </a:prstGeom>
              <a:blipFill>
                <a:blip r:embed="rId4"/>
                <a:stretch>
                  <a:fillRect r="-5263" b="-10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2_1#44abbefc2?vaa=1&amp;vcp=1&amp;vop=1&amp;pid=ffc2a6661&amp;color=0,55,96&amp;vtp=1&amp;bbb=1"/>
              <p:cNvSpPr/>
              <p:nvPr/>
            </p:nvSpPr>
            <p:spPr>
              <a:xfrm>
                <a:off x="502920" y="2026207"/>
                <a:ext cx="10570464" cy="20778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为坐标原点，建立平面直角坐标系，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,0)(−2≤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2_1#44abbefc2?vaa=1&amp;vcp=1&amp;vop=1&amp;pid=ffc2a666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26207"/>
                <a:ext cx="10570464" cy="2077847"/>
              </a:xfrm>
              <a:prstGeom prst="rect">
                <a:avLst/>
              </a:prstGeom>
              <a:blipFill>
                <a:blip r:embed="rId5"/>
                <a:stretch>
                  <a:fillRect l="-1384" b="-6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AS.112_2#44abbefc2?vaa=1&amp;vcp=1&amp;vop=1&amp;pid=ffc2a6661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4232006"/>
            <a:ext cx="1618488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9fa4c7ff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题型7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与向量坐标有关的模的最值或取值范围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15_1#a36e957b6?vaa=1&amp;vcp=1&amp;vop=1&amp;pid=39fa4c7ff&amp;color=0,55,96&amp;vtp=1&amp;bbb=1"/>
              <p:cNvSpPr/>
              <p:nvPr/>
            </p:nvSpPr>
            <p:spPr>
              <a:xfrm>
                <a:off x="502920" y="1225895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15_1#a36e957b6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5895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18_1#a36e957b6.bracket?vaa=1&amp;vcp=1&amp;vop=1&amp;pid=39fa4c7ff&amp;color=0,55,96&amp;vpa=25&amp;vtp=1"/>
          <p:cNvSpPr/>
          <p:nvPr/>
        </p:nvSpPr>
        <p:spPr>
          <a:xfrm>
            <a:off x="8296148" y="134248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15_2#a36e957b6.choices?vaa=1&amp;vcp=1&amp;vop=1&amp;pid=39fa4c7ff&amp;color=0,55,96&amp;vtp=1&amp;bbb=1"/>
              <p:cNvSpPr/>
              <p:nvPr/>
            </p:nvSpPr>
            <p:spPr>
              <a:xfrm>
                <a:off x="502920" y="1677824"/>
                <a:ext cx="10570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887091" algn="l"/>
                    <a:tab pos="5456682" algn="l"/>
                    <a:tab pos="8026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15_2#a36e957b6.choices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77824"/>
                <a:ext cx="10570464" cy="386461"/>
              </a:xfrm>
              <a:prstGeom prst="rect">
                <a:avLst/>
              </a:prstGeom>
              <a:blipFill>
                <a:blip r:embed="rId4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116_1#a36e957b6?vaa=1&amp;vcp=1&amp;vop=1&amp;pid=39fa4c7ff&amp;color=0,55,96&amp;vtp=1&amp;bbb=1"/>
              <p:cNvSpPr/>
              <p:nvPr/>
            </p:nvSpPr>
            <p:spPr>
              <a:xfrm>
                <a:off x="502920" y="2114894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的坐标，再求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，利用二次函数的性质求最小值.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EX.116_1#a36e957b6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14894"/>
                <a:ext cx="10570464" cy="401447"/>
              </a:xfrm>
              <a:prstGeom prst="rect">
                <a:avLst/>
              </a:prstGeom>
              <a:blipFill>
                <a:blip r:embed="rId5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117_1#a36e957b6?vaa=1&amp;vcp=1&amp;vop=1&amp;pid=39fa4c7ff&amp;color=0,55,96&amp;vtp=1&amp;bbb=1&amp;hb=1"/>
              <p:cNvSpPr/>
              <p:nvPr/>
            </p:nvSpPr>
            <p:spPr>
              <a:xfrm>
                <a:off x="502920" y="2524850"/>
                <a:ext cx="10570464" cy="13412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>
                  <a:solidFill>
                    <a:srgbClr val="003760"/>
                  </a:solidFill>
                </a:endParaRPr>
              </a:p>
              <a:p>
                <a:pPr algn="l" latinLnBrk="1">
                  <a:lnSpc>
                    <a:spcPts val="37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|=|(4,3)+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(1,2)|=|(4+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+(3+2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+20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+25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结合二次函数的性质可得，当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6_AS.117_1#a36e957b6?vaa=1&amp;vcp=1&amp;vop=1&amp;pid=39fa4c7f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4850"/>
                <a:ext cx="10570464" cy="1341247"/>
              </a:xfrm>
              <a:prstGeom prst="rect">
                <a:avLst/>
              </a:prstGeom>
              <a:blipFill>
                <a:blip r:embed="rId6"/>
                <a:stretch>
                  <a:fillRect l="-1384" r="-8708" b="-10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6_BD#fd33ab2d7?vcp=1&amp;pid=39fa4c7ff&amp;color=0,55,96&amp;vtp=1&amp;bbb=1"/>
          <p:cNvSpPr/>
          <p:nvPr/>
        </p:nvSpPr>
        <p:spPr>
          <a:xfrm>
            <a:off x="502920" y="386851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方法总结】</a:t>
            </a:r>
            <a:r>
              <a:rPr lang="en-US" altLang="zh-CN" sz="1800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将向量模的最值问题转化为函数的最值问题来处理，体现了转化思想在数学解题中的应用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spc="-50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20_1#01c4b99d7?vaa=1&amp;vcp=1&amp;vop=1&amp;pid=39fa4c7ff&amp;color=0,55,96&amp;mp=1&amp;vtp=1&amp;bt=1&amp;bbb=1"/>
              <p:cNvSpPr/>
              <p:nvPr/>
            </p:nvSpPr>
            <p:spPr>
              <a:xfrm>
                <a:off x="502920" y="250185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20_1#01c4b99d7?vaa=1&amp;vcp=1&amp;vop=1&amp;pid=39fa4c7ff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185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2_1#01c4b99d7.bracket?vaa=1&amp;vcp=1&amp;vop=1&amp;pid=39fa4c7ff&amp;color=0,55,96&amp;mp=1&amp;vpa=26&amp;vtp=1"/>
          <p:cNvSpPr/>
          <p:nvPr/>
        </p:nvSpPr>
        <p:spPr>
          <a:xfrm>
            <a:off x="10027857" y="25836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20_2#01c4b99d7.choices?vaa=1&amp;vcp=1&amp;vop=1&amp;pid=39fa4c7ff&amp;color=0,55,96&amp;vtp=1&amp;bbb=1"/>
              <p:cNvSpPr/>
              <p:nvPr/>
            </p:nvSpPr>
            <p:spPr>
              <a:xfrm>
                <a:off x="502920" y="2872441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42616" algn="l"/>
                    <a:tab pos="5348732" algn="l"/>
                    <a:tab pos="80548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20_2#01c4b99d7.choices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2441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21_1#01c4b99d7?vaa=1&amp;vcp=1&amp;vop=1&amp;pid=39fa4c7ff&amp;color=0,55,96&amp;vtp=1&amp;bbb=1&amp;hb=1"/>
              <p:cNvSpPr/>
              <p:nvPr/>
            </p:nvSpPr>
            <p:spPr>
              <a:xfrm>
                <a:off x="502920" y="3413968"/>
                <a:ext cx="10570464" cy="1148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(4−4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+16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16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21_1#01c4b99d7?vaa=1&amp;vcp=1&amp;vop=1&amp;pid=39fa4c7f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13968"/>
                <a:ext cx="10570464" cy="1148334"/>
              </a:xfrm>
              <a:prstGeom prst="rect">
                <a:avLst/>
              </a:prstGeom>
              <a:blipFill>
                <a:blip r:embed="rId5"/>
                <a:stretch>
                  <a:fillRect l="-1384" r="-1326" b="-74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24_1#222b1b85d?vaa=1&amp;vcp=1&amp;vop=1&amp;pid=39fa4c7ff&amp;color=0,55,96&amp;vtp=1&amp;bt=1&amp;bbb=1"/>
              <p:cNvSpPr/>
              <p:nvPr/>
            </p:nvSpPr>
            <p:spPr>
              <a:xfrm>
                <a:off x="502920" y="2122824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24_1#222b1b85d?vaa=1&amp;vcp=1&amp;vop=1&amp;pid=39fa4c7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2824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6_1#222b1b85d.bracket?vaa=1&amp;vcp=1&amp;vop=1&amp;pid=39fa4c7ff&amp;color=0,55,96&amp;vpa=27&amp;vtp=1"/>
          <p:cNvSpPr/>
          <p:nvPr/>
        </p:nvSpPr>
        <p:spPr>
          <a:xfrm>
            <a:off x="8731885" y="227458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24_2#222b1b85d.choices?vaa=1&amp;vcp=1&amp;vop=1&amp;pid=39fa4c7ff&amp;color=0,55,96&amp;vtp=1&amp;bbb=1"/>
              <p:cNvSpPr/>
              <p:nvPr/>
            </p:nvSpPr>
            <p:spPr>
              <a:xfrm>
                <a:off x="502920" y="2614948"/>
                <a:ext cx="10570464" cy="386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753741" algn="l"/>
                    <a:tab pos="5494782" algn="l"/>
                    <a:tab pos="8032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24_2#222b1b85d.choices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14948"/>
                <a:ext cx="10570464" cy="386525"/>
              </a:xfrm>
              <a:prstGeom prst="rect">
                <a:avLst/>
              </a:prstGeom>
              <a:blipFill>
                <a:blip r:embed="rId4"/>
                <a:stretch>
                  <a:fillRect l="-1384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25_1#222b1b85d?vaa=1&amp;vcp=1&amp;vop=1&amp;pid=39fa4c7ff&amp;color=0,55,96&amp;vtp=1&amp;bbb=1"/>
              <p:cNvSpPr/>
              <p:nvPr/>
            </p:nvSpPr>
            <p:spPr>
              <a:xfrm>
                <a:off x="502920" y="3044906"/>
                <a:ext cx="10570464" cy="16492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25_1#222b1b85d?vaa=1&amp;vcp=1&amp;vop=1&amp;pid=39fa4c7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44906"/>
                <a:ext cx="10570464" cy="1649222"/>
              </a:xfrm>
              <a:prstGeom prst="rect">
                <a:avLst/>
              </a:prstGeom>
              <a:blipFill>
                <a:blip r:embed="rId5"/>
                <a:stretch>
                  <a:fillRect l="-1384" b="-8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7ec70aed?vcp=1&amp;pid=67bc0b97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题型8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求投影向量的坐标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128_1#383a1aef2?vaa=1&amp;vcp=1&amp;vop=1&amp;pid=e7ec70aed&amp;color=0,55,96&amp;vtp=1&amp;bbb=1&amp;hb=1"/>
              <p:cNvSpPr/>
              <p:nvPr/>
            </p:nvSpPr>
            <p:spPr>
              <a:xfrm>
                <a:off x="502920" y="1183922"/>
                <a:ext cx="10570464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[浙江温州2024高一期中]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在平面直角坐标系中，已知点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上的投影向量的坐标为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128_1#383a1aef2?vaa=1&amp;vcp=1&amp;vop=1&amp;pid=e7ec70ae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871347"/>
              </a:xfrm>
              <a:prstGeom prst="rect">
                <a:avLst/>
              </a:prstGeom>
              <a:blipFill>
                <a:blip r:embed="rId3"/>
                <a:stretch>
                  <a:fillRect l="-807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30_1#383a1aef2.blank?vaa=1&amp;vcp=1&amp;vop=1&amp;pid=e7ec70aed&amp;color=0,55,96&amp;vpa=28&amp;vtp=1&amp;bbb=1&amp;rh=33.94"/>
              <p:cNvSpPr/>
              <p:nvPr/>
            </p:nvSpPr>
            <p:spPr>
              <a:xfrm>
                <a:off x="3627565" y="1564096"/>
                <a:ext cx="692722" cy="431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30_1#383a1aef2.blank?vaa=1&amp;vcp=1&amp;vop=1&amp;pid=e7ec70aed&amp;color=0,55,96&amp;vpa=28&amp;vtp=1&amp;bbb=1&amp;rh=33.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565" y="1564096"/>
                <a:ext cx="692722" cy="431038"/>
              </a:xfrm>
              <a:prstGeom prst="rect">
                <a:avLst/>
              </a:prstGeom>
              <a:blipFill>
                <a:blip r:embed="rId4"/>
                <a:stretch>
                  <a:fillRect l="-7895" r="-7895" b="-15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29_1#383a1aef2?vaa=1&amp;vcp=1&amp;vop=1&amp;pid=e7ec70aed&amp;color=0,55,96&amp;vtp=1&amp;bbb=1"/>
              <p:cNvSpPr/>
              <p:nvPr/>
            </p:nvSpPr>
            <p:spPr>
              <a:xfrm>
                <a:off x="502920" y="2060222"/>
                <a:ext cx="10570464" cy="106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同向的单位向量为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6_AS.129_1#383a1aef2?vaa=1&amp;vcp=1&amp;vop=1&amp;pid=e7ec70ae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0222"/>
                <a:ext cx="10570464" cy="1066800"/>
              </a:xfrm>
              <a:prstGeom prst="rect">
                <a:avLst/>
              </a:prstGeom>
              <a:blipFill>
                <a:blip r:embed="rId5"/>
                <a:stretch>
                  <a:fillRect l="-1384" b="-4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32_1#456526c66?vaa=1&amp;vcp=1&amp;vop=1&amp;pid=e7ec70aed&amp;color=0,55,96&amp;vtp=1&amp;bt=1&amp;bbb=1&amp;hb=1"/>
              <p:cNvSpPr/>
              <p:nvPr/>
            </p:nvSpPr>
            <p:spPr>
              <a:xfrm>
                <a:off x="502920" y="1834502"/>
                <a:ext cx="10570464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[河南省实验中学2025高一月考]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上的投影向量的坐标为(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32_1#456526c66?vaa=1&amp;vcp=1&amp;vop=1&amp;pid=e7ec70aed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4502"/>
                <a:ext cx="10570464" cy="808355"/>
              </a:xfrm>
              <a:prstGeom prst="rect">
                <a:avLst/>
              </a:prstGeom>
              <a:blipFill>
                <a:blip r:embed="rId3"/>
                <a:stretch>
                  <a:fillRect l="-1384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4_1#456526c66.bracket?vaa=1&amp;vcp=1&amp;vop=1&amp;pid=e7ec70aed&amp;color=0,55,96&amp;vpa=29&amp;vtp=1"/>
          <p:cNvSpPr/>
          <p:nvPr/>
        </p:nvSpPr>
        <p:spPr>
          <a:xfrm>
            <a:off x="3546158" y="237545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32_2#456526c66.choices?vaa=1&amp;vcp=1&amp;vop=1&amp;pid=e7ec70aed&amp;color=0,55,96&amp;vtp=1&amp;bbb=1"/>
              <p:cNvSpPr/>
              <p:nvPr/>
            </p:nvSpPr>
            <p:spPr>
              <a:xfrm>
                <a:off x="502920" y="2654095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18816" algn="l"/>
                    <a:tab pos="5412232" algn="l"/>
                    <a:tab pos="81056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32_2#456526c66.choices?vaa=1&amp;vcp=1&amp;vop=1&amp;pid=e7ec70ae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4095"/>
                <a:ext cx="10570464" cy="525907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33_1#456526c66?vaa=1&amp;vcp=1&amp;vop=1&amp;pid=e7ec70aed&amp;color=0,55,96&amp;vtp=1&amp;bbb=1"/>
              <p:cNvSpPr/>
              <p:nvPr/>
            </p:nvSpPr>
            <p:spPr>
              <a:xfrm>
                <a:off x="502920" y="3191114"/>
                <a:ext cx="10570464" cy="1998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10=4−2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33_1#456526c66?vaa=1&amp;vcp=1&amp;vop=1&amp;pid=e7ec70ae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91114"/>
                <a:ext cx="10570464" cy="1998853"/>
              </a:xfrm>
              <a:prstGeom prst="rect">
                <a:avLst/>
              </a:prstGeom>
              <a:blipFill>
                <a:blip r:embed="rId5"/>
                <a:stretch>
                  <a:fillRect l="-1384" b="-4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84b1ce68?vcp=1&amp;pid=f918d8b12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c84b1ce68?vcp=1&amp;pid=f918d8b12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3cf2c7b48?vcp=1&amp;pid=c84b1ce68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36_1#2cbde12c5?vaa=1&amp;vcp=1&amp;vop=1&amp;pid=3cf2c7b48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=(−3,5)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的坐标可以是(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36_1#2cbde12c5?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38_1#2cbde12c5.bracket?vaa=1&amp;vcp=1&amp;vop=1&amp;pid=3cf2c7b48&amp;color=0,55,96&amp;vpa=30&amp;vtp=1"/>
          <p:cNvSpPr/>
          <p:nvPr/>
        </p:nvSpPr>
        <p:spPr>
          <a:xfrm>
            <a:off x="7886383" y="21596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36_2#2cbde12c5.choices?vaa=1&amp;vcp=1&amp;vop=1&amp;pid=3cf2c7b48&amp;color=0,55,96&amp;vtp=1&amp;bbb=1"/>
              <p:cNvSpPr/>
              <p:nvPr/>
            </p:nvSpPr>
            <p:spPr>
              <a:xfrm>
                <a:off x="502920" y="2480020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7066" algn="l"/>
                    <a:tab pos="5564632" algn="l"/>
                    <a:tab pos="82643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(−2,−3)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(4,−4)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36_2#2cbde12c5.choices?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80020"/>
                <a:ext cx="10570464" cy="355600"/>
              </a:xfrm>
              <a:prstGeom prst="rect">
                <a:avLst/>
              </a:prstGeom>
              <a:blipFill>
                <a:blip r:embed="rId5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37_1#2cbde12c5?vaa=1&amp;vcp=1&amp;vop=1&amp;pid=3cf2c7b48&amp;color=0,55,96&amp;vtp=1&amp;bbb=1"/>
              <p:cNvSpPr/>
              <p:nvPr/>
            </p:nvSpPr>
            <p:spPr>
              <a:xfrm>
                <a:off x="502920" y="2882610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37_1#2cbde12c5?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2610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7903d5a2?lid=b5abe5b3f&amp;cid=b5abe5b3f&amp;vtp=1&amp;bt=1&amp;bbb=1">
            <a:hlinkClick r:id="rId3" action="ppaction://hlinksldjump"/>
          </p:cNvPr>
          <p:cNvSpPr/>
          <p:nvPr/>
        </p:nvSpPr>
        <p:spPr>
          <a:xfrm>
            <a:off x="6803136" y="201396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向量的坐标</a:t>
            </a:r>
            <a:endParaRPr lang="en-US" altLang="zh-CN" sz="2000" dirty="0"/>
          </a:p>
        </p:txBody>
      </p:sp>
      <p:sp>
        <p:nvSpPr>
          <p:cNvPr id="3" name="C_1#目录1:a7903d5a2?lid=925ec6d81&amp;cid=925ec6d81&amp;vtp=1&amp;bbb=1">
            <a:hlinkClick r:id="rId3" action="ppaction://hlinksldjump"/>
          </p:cNvPr>
          <p:cNvSpPr/>
          <p:nvPr/>
        </p:nvSpPr>
        <p:spPr>
          <a:xfrm>
            <a:off x="6803136" y="233172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平面向量数量积的坐标表示</a:t>
            </a:r>
            <a:endParaRPr lang="en-US" altLang="zh-CN" sz="2000" dirty="0"/>
          </a:p>
        </p:txBody>
      </p:sp>
      <p:sp>
        <p:nvSpPr>
          <p:cNvPr id="4" name="C_1#目录1:a7903d5a2?lid=55b171328&amp;cid=55b171328&amp;vtp=1&amp;bbb=1">
            <a:hlinkClick r:id="rId3" action="ppaction://hlinksldjump"/>
          </p:cNvPr>
          <p:cNvSpPr/>
          <p:nvPr/>
        </p:nvSpPr>
        <p:spPr>
          <a:xfrm>
            <a:off x="6803136" y="265861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向量模的坐标表示</a:t>
            </a:r>
            <a:endParaRPr lang="en-US" altLang="zh-CN" sz="2000" dirty="0"/>
          </a:p>
        </p:txBody>
      </p:sp>
      <p:sp>
        <p:nvSpPr>
          <p:cNvPr id="5" name="C_1#目录1:a7903d5a2?lid=65dbd0e06&amp;cid=65dbd0e06&amp;vtp=1&amp;bbb=1">
            <a:hlinkClick r:id="rId3" action="ppaction://hlinksldjump"/>
          </p:cNvPr>
          <p:cNvSpPr/>
          <p:nvPr/>
        </p:nvSpPr>
        <p:spPr>
          <a:xfrm>
            <a:off x="6803136" y="297637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两向量夹角余弦的坐标表示</a:t>
            </a:r>
            <a:endParaRPr lang="en-US" altLang="zh-CN" sz="2000" dirty="0"/>
          </a:p>
        </p:txBody>
      </p:sp>
      <p:sp>
        <p:nvSpPr>
          <p:cNvPr id="6" name="C_1#目录1:a7903d5a2?lid=5dd21e1ea&amp;cid=5dd21e1ea&amp;vtp=1&amp;bbb=1">
            <a:hlinkClick r:id="rId3" action="ppaction://hlinksldjump"/>
          </p:cNvPr>
          <p:cNvSpPr/>
          <p:nvPr/>
        </p:nvSpPr>
        <p:spPr>
          <a:xfrm>
            <a:off x="6803136" y="329412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知识点5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用向量的坐标表示两个向量垂直的条件</a:t>
            </a:r>
            <a:endParaRPr lang="en-US" altLang="zh-CN" sz="2000" dirty="0"/>
          </a:p>
        </p:txBody>
      </p:sp>
      <p:sp>
        <p:nvSpPr>
          <p:cNvPr id="7" name="C_1#目录1:a7903d5a2?lid=4e845fd00&amp;cid=4e845fd00&amp;vtp=1&amp;bbb=1">
            <a:hlinkClick r:id="rId4" action="ppaction://hlinksldjump"/>
          </p:cNvPr>
          <p:cNvSpPr/>
          <p:nvPr/>
        </p:nvSpPr>
        <p:spPr>
          <a:xfrm>
            <a:off x="6803136" y="4207383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判断三角形形状问题</a:t>
            </a:r>
            <a:endParaRPr lang="en-US" altLang="zh-CN" sz="2000" dirty="0"/>
          </a:p>
        </p:txBody>
      </p:sp>
      <p:sp>
        <p:nvSpPr>
          <p:cNvPr id="8" name="C_1#目录1:a7903d5a2?lid=e196f9b38&amp;cid=e196f9b38&amp;vtp=1&amp;bbb=1">
            <a:hlinkClick r:id="rId5" action="ppaction://hlinksldjump"/>
          </p:cNvPr>
          <p:cNvSpPr/>
          <p:nvPr/>
        </p:nvSpPr>
        <p:spPr>
          <a:xfrm>
            <a:off x="6803136" y="5404105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图形的形状考虑不全出错</a:t>
            </a:r>
            <a:endParaRPr lang="en-US" altLang="zh-CN" sz="2000" dirty="0"/>
          </a:p>
        </p:txBody>
      </p:sp>
      <p:sp>
        <p:nvSpPr>
          <p:cNvPr id="9" name="C_1#目录1:a7903d5a2?lid=afee0ea48&amp;cid=afee0ea48&amp;vtp=1&amp;bbb=1">
            <a:hlinkClick r:id="rId6" action="ppaction://hlinksldjump"/>
          </p:cNvPr>
          <p:cNvSpPr/>
          <p:nvPr/>
        </p:nvSpPr>
        <p:spPr>
          <a:xfrm>
            <a:off x="6803136" y="5731003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忽视向量的夹角的范围致误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40_1#13e762215?vaa=1&amp;vcp=1&amp;vop=1&amp;pid=3cf2c7b48&amp;color=0,55,96&amp;vtp=1&amp;bt=1&amp;bbb=1"/>
              <p:cNvSpPr/>
              <p:nvPr/>
            </p:nvSpPr>
            <p:spPr>
              <a:xfrm>
                <a:off x="502920" y="2339803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40_1#13e762215?vaa=1&amp;vcp=1&amp;vop=1&amp;pid=3cf2c7b4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39803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2_1#13e762215.bracket?vaa=1&amp;vcp=1&amp;vop=1&amp;pid=3cf2c7b48&amp;color=0,55,96&amp;vpa=31&amp;vtp=1"/>
          <p:cNvSpPr/>
          <p:nvPr/>
        </p:nvSpPr>
        <p:spPr>
          <a:xfrm>
            <a:off x="9777286" y="245226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40_2#13e762215.choices?vaa=1&amp;vcp=1&amp;vop=1&amp;pid=3cf2c7b48&amp;color=0,55,96&amp;vtp=1&amp;bbb=1"/>
              <p:cNvSpPr/>
              <p:nvPr/>
            </p:nvSpPr>
            <p:spPr>
              <a:xfrm>
                <a:off x="502920" y="2732169"/>
                <a:ext cx="10570464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68016" algn="l"/>
                    <a:tab pos="5501132" algn="l"/>
                    <a:tab pos="81310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40_2#13e762215.choices?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2169"/>
                <a:ext cx="10570464" cy="536131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41_1#13e762215?vaa=1&amp;vcp=1&amp;vop=1&amp;pid=3cf2c7b48&amp;color=0,55,96&amp;vtp=1&amp;bbb=1&amp;hb=1"/>
              <p:cNvSpPr/>
              <p:nvPr/>
            </p:nvSpPr>
            <p:spPr>
              <a:xfrm>
                <a:off x="502920" y="3275667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41_1#13e762215?vaa=1&amp;vcp=1&amp;vop=1&amp;pid=3cf2c7b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75667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r="-1442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44_1#d515a544a?htil=5&amp;vaa=1&amp;vcp=1&amp;vop=1&amp;pid=3cf2c7b48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2666" y="2017064"/>
            <a:ext cx="138074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44_2#d515a544a?htil=5&amp;vaa=1&amp;vcp=1&amp;vop=1&amp;pid=3cf2c7b48&amp;color=0,55,96&amp;vtp=1&amp;bt=1&amp;bbb=1&amp;hb=1"/>
              <p:cNvSpPr/>
              <p:nvPr/>
            </p:nvSpPr>
            <p:spPr>
              <a:xfrm>
                <a:off x="502920" y="1953056"/>
                <a:ext cx="9052560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正方形网格中，蚂蚁甲从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点爬到了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点，蚂蚁乙从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点爬到了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，则向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44_2#d515a544a?htil=5&amp;vaa=1&amp;vcp=1&amp;vop=1&amp;pid=3cf2c7b48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53056"/>
                <a:ext cx="9052560" cy="820547"/>
              </a:xfrm>
              <a:prstGeom prst="rect">
                <a:avLst/>
              </a:prstGeom>
              <a:blipFill>
                <a:blip r:embed="rId4"/>
                <a:stretch>
                  <a:fillRect l="-1616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6_1#d515a544a.bracket?vaa=1&amp;vcp=1&amp;vop=1&amp;pid=3cf2c7b48&amp;color=0,55,96&amp;vpa=32&amp;vtp=1"/>
          <p:cNvSpPr/>
          <p:nvPr/>
        </p:nvSpPr>
        <p:spPr>
          <a:xfrm>
            <a:off x="3325622" y="249820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44_3#d515a544a.choices?htil=5&amp;vaa=1&amp;vcp=1&amp;vop=1&amp;pid=3cf2c7b48&amp;color=0,55,96&amp;vtp=1&amp;bbb=1"/>
              <p:cNvSpPr/>
              <p:nvPr/>
            </p:nvSpPr>
            <p:spPr>
              <a:xfrm>
                <a:off x="502920" y="2773476"/>
                <a:ext cx="90525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329815" algn="l"/>
                    <a:tab pos="4634230" algn="l"/>
                    <a:tab pos="6938645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44_3#d515a544a.choices?htil=5&amp;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3476"/>
                <a:ext cx="9052560" cy="535559"/>
              </a:xfrm>
              <a:prstGeom prst="rect">
                <a:avLst/>
              </a:prstGeom>
              <a:blipFill>
                <a:blip r:embed="rId5"/>
                <a:stretch>
                  <a:fillRect l="-1616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145_1#d515a544a?htil=6&amp;vaa=1&amp;vcp=1&amp;vop=1&amp;pid=3cf2c7b48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5168" y="3383393"/>
            <a:ext cx="170992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45_2#d515a544a?htil=6&amp;vaa=1&amp;vcp=1&amp;vop=1&amp;pid=3cf2c7b48&amp;color=0,55,96&amp;vtp=1&amp;bbb=1&amp;hb=1"/>
              <p:cNvSpPr/>
              <p:nvPr/>
            </p:nvSpPr>
            <p:spPr>
              <a:xfrm>
                <a:off x="502920" y="3319385"/>
                <a:ext cx="8723376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为2个单位长度，建立平面直角坐标系，则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45_2#d515a544a?htil=6&amp;vaa=1&amp;vcp=1&amp;vop=1&amp;pid=3cf2c7b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9385"/>
                <a:ext cx="8723376" cy="1371600"/>
              </a:xfrm>
              <a:prstGeom prst="rect">
                <a:avLst/>
              </a:prstGeom>
              <a:blipFill>
                <a:blip r:embed="rId7"/>
                <a:stretch>
                  <a:fillRect l="-1677" b="-3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48_1#c1a36a8e0?vaa=1&amp;vcp=1&amp;vop=1&amp;pid=3cf2c7b48&amp;color=0,55,96&amp;vtp=1&amp;bt=1&amp;bbb=1"/>
              <p:cNvSpPr/>
              <p:nvPr/>
            </p:nvSpPr>
            <p:spPr>
              <a:xfrm>
                <a:off x="502920" y="234040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平行的单位向量的坐标为(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48_1#c1a36a8e0?vaa=1&amp;vcp=1&amp;vop=1&amp;pid=3cf2c7b4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40406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0_1#c1a36a8e0.bracket?vaa=1&amp;vcp=1&amp;vop=1&amp;pid=3cf2c7b48&amp;color=0,55,96&amp;vpa=33&amp;vtp=1"/>
          <p:cNvSpPr/>
          <p:nvPr/>
        </p:nvSpPr>
        <p:spPr>
          <a:xfrm>
            <a:off x="6233795" y="242219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48_2#c1a36a8e0.choices?vaa=1&amp;vcp=1&amp;vop=1&amp;pid=3cf2c7b48&amp;color=0,55,96&amp;vtp=1&amp;bbb=1"/>
              <p:cNvSpPr/>
              <p:nvPr/>
            </p:nvSpPr>
            <p:spPr>
              <a:xfrm>
                <a:off x="502920" y="2710992"/>
                <a:ext cx="10570464" cy="96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48_2#c1a36a8e0.choices?vaa=1&amp;vcp=1&amp;vop=1&amp;pid=3cf2c7b4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10992"/>
                <a:ext cx="10570464" cy="967232"/>
              </a:xfrm>
              <a:prstGeom prst="rect">
                <a:avLst/>
              </a:prstGeom>
              <a:blipFill>
                <a:blip r:embed="rId4"/>
                <a:stretch>
                  <a:fillRect l="-1384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49_1#c1a36a8e0?vaa=1&amp;vcp=1&amp;vop=1&amp;pid=3cf2c7b48&amp;color=0,55,96&amp;vtp=1&amp;bbb=1&amp;hb=1"/>
              <p:cNvSpPr/>
              <p:nvPr/>
            </p:nvSpPr>
            <p:spPr>
              <a:xfrm>
                <a:off x="502920" y="3676192"/>
                <a:ext cx="10570464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平行的单位向量为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49_1#c1a36a8e0?vaa=1&amp;vcp=1&amp;vop=1&amp;pid=3cf2c7b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76192"/>
                <a:ext cx="10570464" cy="1041400"/>
              </a:xfrm>
              <a:prstGeom prst="rect">
                <a:avLst/>
              </a:prstGeom>
              <a:blipFill>
                <a:blip r:embed="rId5"/>
                <a:stretch>
                  <a:fillRect l="-1384" b="-4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52_1#c61400f96?vaa=1&amp;vcp=1&amp;vop=1&amp;pid=3cf2c7b48&amp;color=0,55,96&amp;vtp=1&amp;bt=1&amp;bbb=1"/>
              <p:cNvSpPr/>
              <p:nvPr/>
            </p:nvSpPr>
            <p:spPr>
              <a:xfrm>
                <a:off x="502920" y="280751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52_1#c61400f96?vaa=1&amp;vcp=1&amp;vop=1&amp;pid=3cf2c7b4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751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54_1#c61400f96.blank?vaa=1&amp;vcp=1&amp;vop=1&amp;pid=3cf2c7b48&amp;color=0,55,96&amp;vpa=34&amp;vtp=1&amp;bbb=1"/>
              <p:cNvSpPr/>
              <p:nvPr/>
            </p:nvSpPr>
            <p:spPr>
              <a:xfrm>
                <a:off x="8415020" y="2820148"/>
                <a:ext cx="674688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54_1#c61400f96.blank?vaa=1&amp;vcp=1&amp;vop=1&amp;pid=3cf2c7b48&amp;color=0,55,96&amp;vpa=3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5020" y="2820148"/>
                <a:ext cx="674688" cy="294577"/>
              </a:xfrm>
              <a:prstGeom prst="rect">
                <a:avLst/>
              </a:prstGeom>
              <a:blipFill>
                <a:blip r:embed="rId4"/>
                <a:stretch>
                  <a:fillRect l="-8108" t="-4167" r="-8108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53_1#c61400f96?vaa=1&amp;vcp=1&amp;vop=1&amp;pid=3cf2c7b48&amp;color=0,55,96&amp;vtp=1&amp;bbb=1&amp;hb=1"/>
              <p:cNvSpPr/>
              <p:nvPr/>
            </p:nvSpPr>
            <p:spPr>
              <a:xfrm>
                <a:off x="502920" y="3178098"/>
                <a:ext cx="10570464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+1−(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+2)=0,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2(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−1)=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53_1#c61400f96?vaa=1&amp;vcp=1&amp;vop=1&amp;pid=3cf2c7b4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78098"/>
                <a:ext cx="10570464" cy="1092200"/>
              </a:xfrm>
              <a:prstGeom prst="rect">
                <a:avLst/>
              </a:prstGeom>
              <a:blipFill>
                <a:blip r:embed="rId5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26fdaaea?vcp=1&amp;pid=c84b1ce68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56_1#1037e3b43?vaa=1&amp;vcp=1&amp;vop=1&amp;pid=926fdaaea&amp;color=0,55,96&amp;vtp=1&amp;bbb=1"/>
              <p:cNvSpPr/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56_1#1037e3b43?vaa=1&amp;vcp=1&amp;vop=1&amp;pid=926fdaae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58_1#1037e3b43.bracket?vaa=1&amp;vcp=1&amp;vop=1&amp;pid=926fdaaea&amp;color=0,55,96&amp;vpa=35&amp;vtp=1"/>
          <p:cNvSpPr/>
          <p:nvPr/>
        </p:nvSpPr>
        <p:spPr>
          <a:xfrm>
            <a:off x="7635113" y="137099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5" name="QC_6_BD.156_2#1037e3b43.choices?vaa=1&amp;vcp=1&amp;vop=1&amp;pid=926fdaaea&amp;color=0,55,96&amp;vtp=1&amp;bbb=1"/>
          <p:cNvSpPr/>
          <p:nvPr/>
        </p:nvSpPr>
        <p:spPr>
          <a:xfrm>
            <a:off x="502920" y="1650647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必要不充分条件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既不充分也不必要条件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57_1#1037e3b43?vaa=1&amp;vcp=1&amp;vop=1&amp;pid=926fdaaea&amp;color=0,55,96&amp;vtp=1&amp;bbb=1&amp;hb=1"/>
              <p:cNvSpPr/>
              <p:nvPr/>
            </p:nvSpPr>
            <p:spPr>
              <a:xfrm>
                <a:off x="502920" y="243233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不共线.当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的夹角为锐角的充要条件是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的真子集，即“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的充分不必要条件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57_1#1037e3b43?vaa=1&amp;vcp=1&amp;vop=1&amp;pid=926fdaae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2332"/>
                <a:ext cx="10570464" cy="1611440"/>
              </a:xfrm>
              <a:prstGeom prst="rect">
                <a:avLst/>
              </a:prstGeom>
              <a:blipFill>
                <a:blip r:embed="rId4"/>
                <a:stretch>
                  <a:fillRect l="-138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0_1#fde4e32bf?vaa=1&amp;vcp=1&amp;vop=1&amp;pid=926fdaaea&amp;color=0,55,96&amp;vtp=1&amp;bt=1&amp;bbb=1"/>
              <p:cNvSpPr/>
              <p:nvPr/>
            </p:nvSpPr>
            <p:spPr>
              <a:xfrm>
                <a:off x="502920" y="204141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为单位向量，向量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60_1#fde4e32bf?vaa=1&amp;vcp=1&amp;vop=1&amp;pid=926fdaae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41416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2_1#fde4e32bf.bracket?vaa=1&amp;vcp=1&amp;vop=1&amp;pid=926fdaaea&amp;color=0,55,96&amp;vpa=36&amp;vtp=1"/>
          <p:cNvSpPr/>
          <p:nvPr/>
        </p:nvSpPr>
        <p:spPr>
          <a:xfrm>
            <a:off x="8657082" y="212320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60_2#fde4e32bf.choices?vaa=1&amp;vcp=1&amp;vop=1&amp;pid=926fdaaea&amp;color=0,55,96&amp;vtp=1&amp;bbb=1"/>
              <p:cNvSpPr/>
              <p:nvPr/>
            </p:nvSpPr>
            <p:spPr>
              <a:xfrm>
                <a:off x="502920" y="2412002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563241" algn="l"/>
                    <a:tab pos="5393182" algn="l"/>
                    <a:tab pos="82231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60_2#fde4e32bf.choices?vaa=1&amp;vcp=1&amp;vop=1&amp;pid=926fdaae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2002"/>
                <a:ext cx="10570464" cy="391859"/>
              </a:xfrm>
              <a:prstGeom prst="rect">
                <a:avLst/>
              </a:prstGeom>
              <a:blipFill>
                <a:blip r:embed="rId4"/>
                <a:stretch>
                  <a:fillRect l="-138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1_1#fde4e32bf?vaa=1&amp;vcp=1&amp;vop=1&amp;pid=926fdaaea&amp;color=0,55,96&amp;vtp=1&amp;bbb=1&amp;hb=1"/>
              <p:cNvSpPr/>
              <p:nvPr/>
            </p:nvSpPr>
            <p:spPr>
              <a:xfrm>
                <a:off x="502920" y="2855994"/>
                <a:ext cx="10570464" cy="206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,0)−(3,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−3,−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9+1−(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1_1#fde4e32bf?vaa=1&amp;vcp=1&amp;vop=1&amp;pid=926fdaae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5994"/>
                <a:ext cx="10570464" cy="2068259"/>
              </a:xfrm>
              <a:prstGeom prst="rect">
                <a:avLst/>
              </a:prstGeom>
              <a:blipFill>
                <a:blip r:embed="rId5"/>
                <a:stretch>
                  <a:fillRect l="-1384" b="-6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4_1#f4b1a1fb5?vaa=1&amp;vcp=1&amp;vop=1&amp;pid=926fdaaea&amp;color=0,55,96&amp;vtp=1&amp;bt=1&amp;bbb=1"/>
              <p:cNvSpPr/>
              <p:nvPr/>
            </p:nvSpPr>
            <p:spPr>
              <a:xfrm>
                <a:off x="502920" y="3114344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已知正六边形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的边长为2，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是正六边形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边上任意一点，则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64_1#f4b1a1fb5?vaa=1&amp;vcp=1&amp;vop=1&amp;pid=926fdaae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14344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64_2#f4b1a1fb5.choices?vaa=1&amp;vcp=1&amp;vop=1&amp;pid=926fdaaea&amp;color=0,55,96&amp;vtp=1&amp;bbb=1"/>
              <p:cNvSpPr/>
              <p:nvPr/>
            </p:nvSpPr>
            <p:spPr>
              <a:xfrm>
                <a:off x="502920" y="3563542"/>
                <a:ext cx="10570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93416" algn="l"/>
                    <a:tab pos="5361432" algn="l"/>
                    <a:tab pos="79151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64_2#f4b1a1fb5.choices?vaa=1&amp;vcp=1&amp;vop=1&amp;pid=926fdaae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63542"/>
                <a:ext cx="10570464" cy="386461"/>
              </a:xfrm>
              <a:prstGeom prst="rect">
                <a:avLst/>
              </a:prstGeom>
              <a:blipFill>
                <a:blip r:embed="rId4"/>
                <a:stretch>
                  <a:fillRect l="-1384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166_1#f4b1a1fb5?htil=7&amp;vaa=1&amp;vcp=1&amp;vop=1&amp;pid=926fdaaea&amp;color=0,55,96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6261" y="856007"/>
            <a:ext cx="1224900" cy="12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AS.166_2#f4b1a1fb5?htil=7&amp;vaa=1&amp;vcp=1&amp;vop=1&amp;pid=926fdaaea&amp;color=0,55,96&amp;vtp=1&amp;bt=1&amp;bbb=1&amp;hb=1&amp;hs=1"/>
              <p:cNvSpPr/>
              <p:nvPr/>
            </p:nvSpPr>
            <p:spPr>
              <a:xfrm>
                <a:off x="502920" y="792000"/>
                <a:ext cx="8887968" cy="1090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以正六边形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为原点建立平面直角坐标系,如图所示，设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AS.166_2#f4b1a1fb5?htil=7&amp;vaa=1&amp;vcp=1&amp;vop=1&amp;pid=926fdaaea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8887968" cy="1090359"/>
              </a:xfrm>
              <a:prstGeom prst="rect">
                <a:avLst/>
              </a:prstGeom>
              <a:blipFill>
                <a:blip r:embed="rId4"/>
                <a:stretch>
                  <a:fillRect l="-1646" t="-2235" b="-12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AS.166_3#f4b1a1fb5?htil=7&amp;vaa=1&amp;vcp=1&amp;vop=1&amp;pid=926fdaaea&amp;color=0,55,96&amp;vtp=1&amp;bbb=1&amp;hb=1&amp;hs=1"/>
              <p:cNvSpPr/>
              <p:nvPr/>
            </p:nvSpPr>
            <p:spPr>
              <a:xfrm>
                <a:off x="502920" y="1928776"/>
                <a:ext cx="8887968" cy="363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)(−2≤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6_AS.166_3#f4b1a1fb5?htil=7&amp;vaa=1&amp;vcp=1&amp;vop=1&amp;pid=926fdaaea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28776"/>
                <a:ext cx="8887968" cy="363347"/>
              </a:xfrm>
              <a:prstGeom prst="rect">
                <a:avLst/>
              </a:prstGeom>
              <a:blipFill>
                <a:blip r:embed="rId5"/>
                <a:stretch>
                  <a:fillRect l="-1646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67_1#f4b1a1fb5?vaa=1&amp;vcp=1&amp;vop=1&amp;pid=926fdaaea&amp;color=0,55,96&amp;vtp=1&amp;bbb=1"/>
          <p:cNvSpPr/>
          <p:nvPr/>
        </p:nvSpPr>
        <p:spPr>
          <a:xfrm>
            <a:off x="502920" y="5517352"/>
            <a:ext cx="10570464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66_3#f4b1a1fb5?htil=7&amp;vaa=1&amp;vcp=1&amp;vop=1&amp;pid=926fdaaea&amp;color=0,55,96&amp;vtp=1&amp;bbb=1&amp;hb=1&amp;hs=1">
                <a:extLst>
                  <a:ext uri="{FF2B5EF4-FFF2-40B4-BE49-F238E27FC236}">
                    <a16:creationId xmlns:a16="http://schemas.microsoft.com/office/drawing/2014/main" id="{CB93C2E8-FBA2-098C-F0E2-84F43C42B861}"/>
                  </a:ext>
                </a:extLst>
              </p:cNvPr>
              <p:cNvSpPr/>
              <p:nvPr/>
            </p:nvSpPr>
            <p:spPr>
              <a:xfrm>
                <a:off x="503995" y="2299680"/>
                <a:ext cx="10572016" cy="32081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.由正六边形对称性，不妨只研究点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轴左侧的情况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𝐸𝐻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∈[−1,0]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+11≤12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∈[−1,0]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∈[−2,−1]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+18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+26=4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∈[−2,−1]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的最大值为12.故选B.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6_AS.166_3#f4b1a1fb5?htil=7&amp;vaa=1&amp;vcp=1&amp;vop=1&amp;pid=926fdaaea&amp;color=0,55,96&amp;vtp=1&amp;bbb=1&amp;hb=1&amp;hs=1">
                <a:extLst>
                  <a:ext uri="{FF2B5EF4-FFF2-40B4-BE49-F238E27FC236}">
                    <a16:creationId xmlns:a16="http://schemas.microsoft.com/office/drawing/2014/main" id="{CB93C2E8-FBA2-098C-F0E2-84F43C42B8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2299680"/>
                <a:ext cx="10572016" cy="3208147"/>
              </a:xfrm>
              <a:prstGeom prst="rect">
                <a:avLst/>
              </a:prstGeom>
              <a:blipFill>
                <a:blip r:embed="rId6"/>
                <a:stretch>
                  <a:fillRect l="-1384" b="-4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168_1#964a447f9?htil=8&amp;vaa=1&amp;vcp=1&amp;vop=1&amp;pid=926fdaaea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4080" y="1863997"/>
            <a:ext cx="1271016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168_2#964a447f9?htil=8&amp;vaa=1&amp;vcp=1&amp;vop=1&amp;pid=926fdaaea&amp;color=0,55,96&amp;vtp=1&amp;bt=1&amp;bbb=1&amp;hb=1&amp;hs=1"/>
              <p:cNvSpPr/>
              <p:nvPr/>
            </p:nvSpPr>
            <p:spPr>
              <a:xfrm>
                <a:off x="502920" y="1726837"/>
                <a:ext cx="9162288" cy="9387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[陕西咸阳2024高一期中]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如图，在长方形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168_2#964a447f9?htil=8&amp;vaa=1&amp;vcp=1&amp;vop=1&amp;pid=926fdaaea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26837"/>
                <a:ext cx="9162288" cy="938721"/>
              </a:xfrm>
              <a:prstGeom prst="rect">
                <a:avLst/>
              </a:prstGeom>
              <a:blipFill>
                <a:blip r:embed="rId4"/>
                <a:stretch>
                  <a:fillRect l="-1597" r="-319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70_1#964a447f9.blank?vaa=1&amp;vcp=1&amp;vop=1&amp;pid=926fdaaea&amp;color=0,55,96&amp;vpa=38&amp;vtp=1&amp;bbb=1"/>
              <p:cNvSpPr/>
              <p:nvPr/>
            </p:nvSpPr>
            <p:spPr>
              <a:xfrm>
                <a:off x="4666552" y="2260427"/>
                <a:ext cx="784225" cy="294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70_1#964a447f9.blank?vaa=1&amp;vcp=1&amp;vop=1&amp;pid=926fdaaea&amp;color=0,55,96&amp;vpa=3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552" y="2260427"/>
                <a:ext cx="784225" cy="294958"/>
              </a:xfrm>
              <a:prstGeom prst="rect">
                <a:avLst/>
              </a:prstGeom>
              <a:blipFill>
                <a:blip r:embed="rId5"/>
                <a:stretch>
                  <a:fillRect l="-7031" t="-2083" r="-8594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AS.169_1#964a447f9?htil=9&amp;vaa=1&amp;vcp=1&amp;vop=1&amp;pid=926fdaaea&amp;color=0,55,96&amp;tib=255,255,255&amp;vtp=1&amp;hs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8088" y="2953784"/>
            <a:ext cx="1207008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169_2#964a447f9?htil=9&amp;vaa=1&amp;vcp=1&amp;vop=1&amp;pid=926fdaaea&amp;color=0,55,96&amp;vtp=1&amp;bbb=1&amp;hb=1&amp;hs=1"/>
              <p:cNvSpPr/>
              <p:nvPr/>
            </p:nvSpPr>
            <p:spPr>
              <a:xfrm>
                <a:off x="502920" y="2889776"/>
                <a:ext cx="9226296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，建立如图所示的平面直角坐标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6_AS.169_2#964a447f9?htil=9&amp;vaa=1&amp;vcp=1&amp;vop=1&amp;pid=926fdaaea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9776"/>
                <a:ext cx="9226296" cy="1257300"/>
              </a:xfrm>
              <a:prstGeom prst="rect">
                <a:avLst/>
              </a:prstGeom>
              <a:blipFill>
                <a:blip r:embed="rId7"/>
                <a:stretch>
                  <a:fillRect l="-1586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169_2#964a447f9?htil=9&amp;vaa=1&amp;vcp=1&amp;vop=1&amp;pid=926fdaaea&amp;color=0,55,96&amp;vtp=1&amp;bbb=1&amp;hb=1&amp;hs=1">
                <a:extLst>
                  <a:ext uri="{FF2B5EF4-FFF2-40B4-BE49-F238E27FC236}">
                    <a16:creationId xmlns:a16="http://schemas.microsoft.com/office/drawing/2014/main" id="{0619EB14-FB74-6DE3-910B-90340A4B5A88}"/>
                  </a:ext>
                </a:extLst>
              </p:cNvPr>
              <p:cNvSpPr/>
              <p:nvPr/>
            </p:nvSpPr>
            <p:spPr>
              <a:xfrm>
                <a:off x="503995" y="4147647"/>
                <a:ext cx="10572016" cy="9387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,−4)+(6−6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,−4)=(6−12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(6−12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+64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(6−12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+64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∈[8,10]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B_6_AS.169_2#964a447f9?htil=9&amp;vaa=1&amp;vcp=1&amp;vop=1&amp;pid=926fdaaea&amp;color=0,55,96&amp;vtp=1&amp;bbb=1&amp;hb=1&amp;hs=1">
                <a:extLst>
                  <a:ext uri="{FF2B5EF4-FFF2-40B4-BE49-F238E27FC236}">
                    <a16:creationId xmlns:a16="http://schemas.microsoft.com/office/drawing/2014/main" id="{0619EB14-FB74-6DE3-910B-90340A4B5A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4147647"/>
                <a:ext cx="10572016" cy="938721"/>
              </a:xfrm>
              <a:prstGeom prst="rect">
                <a:avLst/>
              </a:prstGeom>
              <a:blipFill>
                <a:blip r:embed="rId8"/>
                <a:stretch>
                  <a:fillRect l="-138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72_1#de693870a?vaa=1&amp;vcp=1&amp;vop=1&amp;pid=926fdaaea&amp;color=0,55,96&amp;vtp=1&amp;bt=1&amp;bbb=1&amp;hb=1"/>
              <p:cNvSpPr/>
              <p:nvPr/>
            </p:nvSpPr>
            <p:spPr>
              <a:xfrm>
                <a:off x="502920" y="2505220"/>
                <a:ext cx="10570464" cy="10793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[河北沧州2024高一段考]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已知平面向量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坐标为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2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72_1#de693870a?vaa=1&amp;vcp=1&amp;vop=1&amp;pid=926fdaaea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5220"/>
                <a:ext cx="10570464" cy="1079310"/>
              </a:xfrm>
              <a:prstGeom prst="rect">
                <a:avLst/>
              </a:prstGeom>
              <a:blipFill>
                <a:blip r:embed="rId3"/>
                <a:stretch>
                  <a:fillRect l="-1384" r="-634" b="-1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74_1#de693870a.blank?vaa=1&amp;vcp=1&amp;vop=1&amp;pid=926fdaaea&amp;color=0,55,96&amp;vpa=39&amp;vtp=1&amp;bbb=1&amp;rh=38.37504"/>
              <p:cNvSpPr/>
              <p:nvPr/>
            </p:nvSpPr>
            <p:spPr>
              <a:xfrm>
                <a:off x="1187132" y="3020967"/>
                <a:ext cx="1030415" cy="4873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74_1#de693870a.blank?vaa=1&amp;vcp=1&amp;vop=1&amp;pid=926fdaaea&amp;color=0,55,96&amp;vpa=39&amp;vtp=1&amp;bbb=1&amp;rh=38.3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132" y="3020967"/>
                <a:ext cx="1030415" cy="487363"/>
              </a:xfrm>
              <a:prstGeom prst="rect">
                <a:avLst/>
              </a:prstGeom>
              <a:blipFill>
                <a:blip r:embed="rId4"/>
                <a:stretch>
                  <a:fillRect b="-1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73_1#de693870a?vaa=1&amp;vcp=1&amp;vop=1&amp;pid=926fdaaea&amp;color=0,55,96&amp;vtp=1&amp;bbb=1"/>
              <p:cNvSpPr/>
              <p:nvPr/>
            </p:nvSpPr>
            <p:spPr>
              <a:xfrm>
                <a:off x="502920" y="3585228"/>
                <a:ext cx="10570464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上的投影向量的坐标为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73_1#de693870a?vaa=1&amp;vcp=1&amp;vop=1&amp;pid=926fdaae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85228"/>
                <a:ext cx="10570464" cy="977900"/>
              </a:xfrm>
              <a:prstGeom prst="rect">
                <a:avLst/>
              </a:prstGeom>
              <a:blipFill>
                <a:blip r:embed="rId5"/>
                <a:stretch>
                  <a:fillRect l="-1384" b="-4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0B915-FEFF-FF45-6F7B-896CC456B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_1#目录1:a7903d5a2?lid=24ff86535&amp;cid=24ff86535&amp;vtp=1&amp;bbb=1">
            <a:hlinkClick r:id="rId3" action="ppaction://hlinksldjump"/>
          </p:cNvPr>
          <p:cNvSpPr/>
          <p:nvPr/>
        </p:nvSpPr>
        <p:spPr>
          <a:xfrm>
            <a:off x="6787896" y="2655317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平面向量数量积的坐标表示</a:t>
            </a:r>
            <a:endParaRPr lang="en-US" altLang="zh-CN" sz="2000" dirty="0"/>
          </a:p>
        </p:txBody>
      </p:sp>
      <p:sp>
        <p:nvSpPr>
          <p:cNvPr id="19" name="C_1#目录1:a7903d5a2?lid=6d0b09f86&amp;cid=6d0b09f86&amp;vtp=1&amp;bbb=1">
            <a:hlinkClick r:id="rId4" action="ppaction://hlinksldjump"/>
          </p:cNvPr>
          <p:cNvSpPr/>
          <p:nvPr/>
        </p:nvSpPr>
        <p:spPr>
          <a:xfrm>
            <a:off x="6787896" y="297307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向量的模及应用</a:t>
            </a:r>
            <a:endParaRPr lang="en-US" altLang="zh-CN" sz="2000" dirty="0"/>
          </a:p>
        </p:txBody>
      </p:sp>
      <p:sp>
        <p:nvSpPr>
          <p:cNvPr id="20" name="C_1#目录1:a7903d5a2?lid=2a80f7e16&amp;cid=2a80f7e16&amp;vtp=1&amp;bbb=1">
            <a:hlinkClick r:id="rId5" action="ppaction://hlinksldjump"/>
          </p:cNvPr>
          <p:cNvSpPr/>
          <p:nvPr/>
        </p:nvSpPr>
        <p:spPr>
          <a:xfrm>
            <a:off x="6787896" y="3299969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向量的夹角及应用</a:t>
            </a:r>
            <a:endParaRPr lang="en-US" altLang="zh-CN" sz="2000" dirty="0"/>
          </a:p>
        </p:txBody>
      </p:sp>
      <p:sp>
        <p:nvSpPr>
          <p:cNvPr id="21" name="C_1#目录1:a7903d5a2?lid=848785de1&amp;cid=848785de1&amp;vtp=1&amp;bbb=1">
            <a:hlinkClick r:id="rId6" action="ppaction://hlinksldjump"/>
          </p:cNvPr>
          <p:cNvSpPr/>
          <p:nvPr/>
        </p:nvSpPr>
        <p:spPr>
          <a:xfrm>
            <a:off x="6787896" y="361772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向量的垂直及应用</a:t>
            </a:r>
            <a:endParaRPr lang="en-US" altLang="zh-CN" sz="2000" dirty="0"/>
          </a:p>
        </p:txBody>
      </p:sp>
      <p:sp>
        <p:nvSpPr>
          <p:cNvPr id="22" name="C_1#目录1:a7903d5a2?lid=22a54fb33&amp;cid=22a54fb33&amp;vtp=1&amp;bbb=1">
            <a:hlinkClick r:id="rId7" action="ppaction://hlinksldjump"/>
          </p:cNvPr>
          <p:cNvSpPr/>
          <p:nvPr/>
        </p:nvSpPr>
        <p:spPr>
          <a:xfrm>
            <a:off x="6787896" y="3944621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题型5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与向量夹角有关的参数问题</a:t>
            </a:r>
            <a:endParaRPr lang="en-US" altLang="zh-CN" sz="2000" dirty="0"/>
          </a:p>
        </p:txBody>
      </p:sp>
      <p:sp>
        <p:nvSpPr>
          <p:cNvPr id="23" name="C_1#目录1:a7903d5a2?lid=ffc2a6661&amp;cid=ffc2a6661&amp;vtp=1&amp;bbb=1">
            <a:hlinkClick r:id="rId8" action="ppaction://hlinksldjump"/>
          </p:cNvPr>
          <p:cNvSpPr/>
          <p:nvPr/>
        </p:nvSpPr>
        <p:spPr>
          <a:xfrm>
            <a:off x="6787896" y="4262375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题型6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向量数量积的最值或取值范围</a:t>
            </a:r>
            <a:endParaRPr lang="en-US" altLang="zh-CN" sz="2000" dirty="0"/>
          </a:p>
        </p:txBody>
      </p:sp>
      <p:sp>
        <p:nvSpPr>
          <p:cNvPr id="24" name="C_1#目录1:a7903d5a2?lid=39fa4c7ff&amp;cid=39fa4c7ff&amp;vtp=1&amp;bbb=1">
            <a:hlinkClick r:id="rId9" action="ppaction://hlinksldjump"/>
          </p:cNvPr>
          <p:cNvSpPr/>
          <p:nvPr/>
        </p:nvSpPr>
        <p:spPr>
          <a:xfrm>
            <a:off x="6787896" y="458927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题型7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与向量坐标有关的模的最值或取值范围</a:t>
            </a:r>
            <a:endParaRPr lang="en-US" altLang="zh-CN" sz="2000" dirty="0"/>
          </a:p>
        </p:txBody>
      </p:sp>
      <p:sp>
        <p:nvSpPr>
          <p:cNvPr id="25" name="C_1#目录1:a7903d5a2?lid=e7ec70aed&amp;cid=e7ec70aed&amp;vtp=1&amp;bbb=1">
            <a:hlinkClick r:id="rId10" action="ppaction://hlinksldjump"/>
          </p:cNvPr>
          <p:cNvSpPr/>
          <p:nvPr/>
        </p:nvSpPr>
        <p:spPr>
          <a:xfrm>
            <a:off x="6787896" y="4907027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题型8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求投影向量的坐标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088879912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76_1#14545c5c2?vcp=1&amp;vop=1&amp;pid=926fdaaea&amp;color=0,55,96&amp;vtp=1&amp;bt=1&amp;bbb=1&amp;hb=1"/>
              <p:cNvSpPr/>
              <p:nvPr/>
            </p:nvSpPr>
            <p:spPr>
              <a:xfrm>
                <a:off x="502920" y="1770684"/>
                <a:ext cx="10570464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[浙江部分学校2025高一期中]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76_1#14545c5c2?vcp=1&amp;vop=1&amp;pid=926fdaaea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0684"/>
                <a:ext cx="10570464" cy="820547"/>
              </a:xfrm>
              <a:prstGeom prst="rect">
                <a:avLst/>
              </a:prstGeom>
              <a:blipFill>
                <a:blip r:embed="rId3"/>
                <a:stretch>
                  <a:fillRect l="-138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76_2#14545c5c2?vcp=1&amp;vop=1&amp;pid=926fdaaea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064" y="2718104"/>
            <a:ext cx="141732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6_AN.177_1#14545c5c2?htil=10&amp;vcp=1&amp;vop=1&amp;pid=926fdaaea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1924" y="4014012"/>
            <a:ext cx="204825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77_2#14545c5c2?htil=10&amp;vcp=1&amp;vop=1&amp;pid=926fdaaea&amp;color=0,55,96&amp;vtp=1&amp;bbb=1&amp;hb=1"/>
              <p:cNvSpPr/>
              <p:nvPr/>
            </p:nvSpPr>
            <p:spPr>
              <a:xfrm>
                <a:off x="502920" y="3950004"/>
                <a:ext cx="8394192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，建立平面直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角坐标系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77_2#14545c5c2?htil=10&amp;vcp=1&amp;vop=1&amp;pid=926fdaae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50004"/>
                <a:ext cx="8394192" cy="773240"/>
              </a:xfrm>
              <a:prstGeom prst="rect">
                <a:avLst/>
              </a:prstGeom>
              <a:blipFill>
                <a:blip r:embed="rId6"/>
                <a:stretch>
                  <a:fillRect l="-1743" r="-94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78_1#f0c3f68d9?vcp=1&amp;vop=1&amp;pid=14545c5c2&amp;color=0,55,96&amp;mp=1&amp;vtp=1&amp;bt=1&amp;bbb=1"/>
              <p:cNvSpPr/>
              <p:nvPr/>
            </p:nvSpPr>
            <p:spPr>
              <a:xfrm>
                <a:off x="502920" y="939120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78_1#f0c3f68d9?vcp=1&amp;vop=1&amp;pid=14545c5c2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39120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79_1#f0c3f68d9?vcp=1&amp;vop=1&amp;pid=14545c5c2&amp;color=0,55,96&amp;vtp=1&amp;bbb=1&amp;hb=1"/>
              <p:cNvSpPr/>
              <p:nvPr/>
            </p:nvSpPr>
            <p:spPr>
              <a:xfrm>
                <a:off x="502920" y="1344821"/>
                <a:ext cx="10570464" cy="2595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.①因为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.②联立①②，得点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79_1#f0c3f68d9?vcp=1&amp;vop=1&amp;pid=14545c5c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44821"/>
                <a:ext cx="10570464" cy="2595880"/>
              </a:xfrm>
              <a:prstGeom prst="rect">
                <a:avLst/>
              </a:prstGeom>
              <a:blipFill>
                <a:blip r:embed="rId4"/>
                <a:stretch>
                  <a:fillRect l="-1384" r="-3172" b="-3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80_1#fdaeb7aa9?vcp=1&amp;vop=1&amp;pid=14545c5c2&amp;color=0,55,96&amp;vtp=1&amp;bbb=1"/>
              <p:cNvSpPr/>
              <p:nvPr/>
            </p:nvSpPr>
            <p:spPr>
              <a:xfrm>
                <a:off x="502920" y="3949908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80_1#fdaeb7aa9?vcp=1&amp;vop=1&amp;pid=14545c5c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49908"/>
                <a:ext cx="10570464" cy="401447"/>
              </a:xfrm>
              <a:prstGeom prst="rect">
                <a:avLst/>
              </a:prstGeom>
              <a:blipFill>
                <a:blip r:embed="rId5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181_1#fdaeb7aa9?vcp=1&amp;vop=1&amp;pid=14545c5c2&amp;color=0,55,96&amp;vtp=1&amp;bbb=1&amp;hb=1"/>
              <p:cNvSpPr/>
              <p:nvPr/>
            </p:nvSpPr>
            <p:spPr>
              <a:xfrm>
                <a:off x="502920" y="4363737"/>
                <a:ext cx="10570464" cy="13705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181_1#fdaeb7aa9?vcp=1&amp;vop=1&amp;pid=14545c5c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63737"/>
                <a:ext cx="10570464" cy="1370584"/>
              </a:xfrm>
              <a:prstGeom prst="rect">
                <a:avLst/>
              </a:prstGeom>
              <a:blipFill>
                <a:blip r:embed="rId6"/>
                <a:stretch>
                  <a:fillRect l="-1384" r="-577" b="-5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5e222d4f?vcp=1&amp;pid=c84b1ce68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82_1#493b90c3d?vaa=1&amp;vcp=1&amp;vop=1&amp;pid=45e222d4f&amp;color=0,55,96&amp;vtp=1&amp;bbb=1&amp;hb=1"/>
              <p:cNvSpPr/>
              <p:nvPr/>
            </p:nvSpPr>
            <p:spPr>
              <a:xfrm>
                <a:off x="502920" y="1280808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[贵州毕节第一中学2025高一期中]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，下列结论中正确的是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82_1#493b90c3d?vaa=1&amp;vcp=1&amp;vop=1&amp;pid=45e222d4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0808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84_1#493b90c3d.bracket?vaa=1&amp;vcp=1&amp;vop=1&amp;pid=45e222d4f&amp;color=0,55,96&amp;vpa=40&amp;vtp=1&amp;bbb=1"/>
          <p:cNvSpPr/>
          <p:nvPr/>
        </p:nvSpPr>
        <p:spPr>
          <a:xfrm>
            <a:off x="690245" y="1787426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82_2#493b90c3d.choices?vaa=1&amp;vcp=1&amp;vop=1&amp;pid=45e222d4f&amp;color=0,55,96&amp;vtp=1&amp;bbb=1"/>
              <p:cNvSpPr/>
              <p:nvPr/>
            </p:nvSpPr>
            <p:spPr>
              <a:xfrm>
                <a:off x="502920" y="2055142"/>
                <a:ext cx="10570464" cy="1110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的夹角为锐角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82_2#493b90c3d.choices?vaa=1&amp;vcp=1&amp;vop=1&amp;pid=45e222d4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55142"/>
                <a:ext cx="10570464" cy="1110234"/>
              </a:xfrm>
              <a:prstGeom prst="rect">
                <a:avLst/>
              </a:prstGeom>
              <a:blipFill>
                <a:blip r:embed="rId4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83_1#493b90c3d?vaa=1&amp;vcp=1&amp;vop=1&amp;pid=45e222d4f&amp;color=0,55,96&amp;vtp=1&amp;bbb=1&amp;hb=1"/>
              <p:cNvSpPr/>
              <p:nvPr/>
            </p:nvSpPr>
            <p:spPr>
              <a:xfrm>
                <a:off x="502920" y="3177187"/>
                <a:ext cx="10570464" cy="250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对于A,若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⋅2=1×1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，故A错误；对于B，C,若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=2×1+1×2=4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的夹角的余弦值为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，故B正确，C正确；对于D,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锐角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，等价于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83_1#493b90c3d?vaa=1&amp;vcp=1&amp;vop=1&amp;pid=45e222d4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77187"/>
                <a:ext cx="10570464" cy="2501900"/>
              </a:xfrm>
              <a:prstGeom prst="rect">
                <a:avLst/>
              </a:prstGeom>
              <a:blipFill>
                <a:blip r:embed="rId5"/>
                <a:stretch>
                  <a:fillRect l="-1384" r="-577" b="-2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7903d5a2?vcp=1&amp;pid=f918d8b12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a7903d5a2?vcp=1&amp;pid=f918d8b12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b5abe5b3f?vcp=1&amp;pid=a7903d5a2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向量的坐标</a:t>
            </a:r>
            <a:endParaRPr lang="en-US" altLang="zh-CN" sz="2000" dirty="0"/>
          </a:p>
        </p:txBody>
      </p:sp>
      <p:sp>
        <p:nvSpPr>
          <p:cNvPr id="5" name="C_5_BD#925ec6d81?vcp=1&amp;pid=a7903d5a2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平面向量数量积的坐标表示</a:t>
            </a:r>
            <a:endParaRPr lang="en-US" altLang="zh-CN" sz="2000" dirty="0"/>
          </a:p>
        </p:txBody>
      </p:sp>
      <p:sp>
        <p:nvSpPr>
          <p:cNvPr id="6" name="C_5_BD#55b171328?vcp=1&amp;pid=a7903d5a2&amp;color=97,97,244&amp;vtp=1&amp;bbb=1"/>
          <p:cNvSpPr/>
          <p:nvPr/>
        </p:nvSpPr>
        <p:spPr>
          <a:xfrm>
            <a:off x="502920" y="24048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向量模的坐标表示</a:t>
            </a:r>
            <a:endParaRPr lang="en-US" altLang="zh-CN" sz="2000" dirty="0"/>
          </a:p>
        </p:txBody>
      </p:sp>
      <p:sp>
        <p:nvSpPr>
          <p:cNvPr id="7" name="C_5_BD#65dbd0e06?vcp=1&amp;pid=a7903d5a2&amp;color=97,97,244&amp;vtp=1&amp;bbb=1"/>
          <p:cNvSpPr/>
          <p:nvPr/>
        </p:nvSpPr>
        <p:spPr>
          <a:xfrm>
            <a:off x="502920" y="28620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两向量夹角余弦的坐标表示</a:t>
            </a:r>
            <a:endParaRPr lang="en-US" altLang="zh-CN" sz="2000" dirty="0"/>
          </a:p>
        </p:txBody>
      </p:sp>
      <p:sp>
        <p:nvSpPr>
          <p:cNvPr id="8" name="C_5_BD#5dd21e1ea?vcp=1&amp;pid=a7903d5a2&amp;color=97,97,244&amp;vtp=1&amp;bbb=1"/>
          <p:cNvSpPr/>
          <p:nvPr/>
        </p:nvSpPr>
        <p:spPr>
          <a:xfrm>
            <a:off x="502920" y="3319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知识点5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用向量的坐标表示两个向量垂直的条件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1fb471a3?vcp=1&amp;pid=f918d8b12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e1fb471a3?vcp=1&amp;pid=f918d8b12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4e845fd00?vcp=1&amp;pid=e1fb471a3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判断三角形形状问题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3b1bc591d?vaa=1&amp;vcp=1&amp;vop=1&amp;pid=4e845fd00&amp;color=0,55,96&amp;vtp=1&amp;bbb=1&amp;hb=1"/>
              <p:cNvSpPr/>
              <p:nvPr/>
            </p:nvSpPr>
            <p:spPr>
              <a:xfrm>
                <a:off x="502920" y="187359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是坐标平面上的三点，其坐标分别为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的形状为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_1#3b1bc591d?vaa=1&amp;vcp=1&amp;vop=1&amp;pid=4e845fd0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3595"/>
                <a:ext cx="10570464" cy="770255"/>
              </a:xfrm>
              <a:prstGeom prst="rect">
                <a:avLst/>
              </a:prstGeom>
              <a:blipFill>
                <a:blip r:embed="rId4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_1#3b1bc591d.bracket?vaa=1&amp;vcp=1&amp;vop=1&amp;pid=4e845fd00&amp;color=0,55,96&amp;vpa=1&amp;vtp=1"/>
          <p:cNvSpPr/>
          <p:nvPr/>
        </p:nvSpPr>
        <p:spPr>
          <a:xfrm>
            <a:off x="664845" y="237073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7" name="QC_6_BD.1_2#3b1bc591d.choices?vaa=1&amp;vcp=1&amp;vop=1&amp;pid=4e845fd00&amp;color=0,55,96&amp;vtp=1&amp;bbb=1"/>
          <p:cNvSpPr/>
          <p:nvPr/>
        </p:nvSpPr>
        <p:spPr>
          <a:xfrm>
            <a:off x="502920" y="2698397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直角（非等腰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）三角形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等腰（非等边）三角形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等腰直角三角形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以上均不正确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_1#3b1bc591d?vaa=1&amp;vcp=1&amp;vop=1&amp;pid=4e845fd00&amp;color=0,55,96&amp;vtp=1&amp;bbb=1&amp;hb=1"/>
              <p:cNvSpPr/>
              <p:nvPr/>
            </p:nvSpPr>
            <p:spPr>
              <a:xfrm>
                <a:off x="502920" y="3471192"/>
                <a:ext cx="10570464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=3×(−1)+(−1)×(−3)=0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为等腰直角三角形.故选C.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_1#3b1bc591d?vaa=1&amp;vcp=1&amp;vop=1&amp;pid=4e845fd0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71192"/>
                <a:ext cx="10570464" cy="871347"/>
              </a:xfrm>
              <a:prstGeom prst="rect">
                <a:avLst/>
              </a:prstGeom>
              <a:blipFill>
                <a:blip r:embed="rId5"/>
                <a:stretch>
                  <a:fillRect l="-1384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fdf87537?vcp=1&amp;pid=f918d8b12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4fdf87537?vcp=1&amp;pid=f918d8b12&amp;color=61,88,159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e196f9b38?vcp=1&amp;pid=4fdf87537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图形的形状考虑不全出错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5_1#158877bce?vcp=1&amp;vop=1&amp;pid=e196f9b38&amp;color=0,55,96&amp;vtp=1&amp;bbb=1"/>
              <p:cNvSpPr/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(8,6)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,判断由此四点构成的四边形的形状.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5_1#158877bce?vcp=1&amp;vop=1&amp;pid=e196f9b3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S.6_1#158877bce?vcp=1&amp;vop=1&amp;pid=e196f9b38&amp;color=0,55,96&amp;vtp=1&amp;bbb=1&amp;hb=1"/>
              <p:cNvSpPr/>
              <p:nvPr/>
            </p:nvSpPr>
            <p:spPr>
              <a:xfrm>
                <a:off x="502920" y="2246912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=(4,0)−(1,2)=(3,−2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=(8,6)−(5,8)=(3,−2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,所以四边形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在判断图形的形状时，没有从边和角两方面来考虑，从而没有判断出一个最准确的形状.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S.6_1#158877bce?vcp=1&amp;vop=1&amp;pid=e196f9b3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6912"/>
                <a:ext cx="10570464" cy="1189355"/>
              </a:xfrm>
              <a:prstGeom prst="rect">
                <a:avLst/>
              </a:prstGeom>
              <a:blipFill>
                <a:blip r:embed="rId5"/>
                <a:stretch>
                  <a:fillRect l="-807" r="-155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7_1#158877bce?vcp=1&amp;vop=1&amp;pid=e196f9b38&amp;color=0,55,96&amp;vtp=1&amp;bbb=1&amp;hb=1"/>
              <p:cNvSpPr/>
              <p:nvPr/>
            </p:nvSpPr>
            <p:spPr>
              <a:xfrm>
                <a:off x="502920" y="344071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=(4,0)−(1,2)=(3,−2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=(8,6)−(5,8)=(3,−2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，所以四边形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=(5,8)−(1,2)=(4,6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=3×4+(−2)×6=0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，所以四边形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是矩形.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7_1#158877bce?vcp=1&amp;vop=1&amp;pid=e196f9b3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40712"/>
                <a:ext cx="10570464" cy="1611440"/>
              </a:xfrm>
              <a:prstGeom prst="rect">
                <a:avLst/>
              </a:prstGeom>
              <a:blipFill>
                <a:blip r:embed="rId6"/>
                <a:stretch>
                  <a:fillRect l="-807" r="-1442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6765</Words>
  <Application>Microsoft Office PowerPoint</Application>
  <PresentationFormat>宽屏</PresentationFormat>
  <Paragraphs>473</Paragraphs>
  <Slides>62</Slides>
  <Notes>62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71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2025-09-29T11:43:18Z</dcterms:created>
  <dcterms:modified xsi:type="dcterms:W3CDTF">2025-09-29T12:11:37Z</dcterms:modified>
  <cp:category/>
  <cp:contentStatus/>
</cp:coreProperties>
</file>